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33"/>
  </p:handoutMasterIdLst>
  <p:sldIdLst>
    <p:sldId id="262" r:id="rId3"/>
    <p:sldId id="316" r:id="rId4"/>
    <p:sldId id="370" r:id="rId5"/>
    <p:sldId id="371" r:id="rId7"/>
    <p:sldId id="325" r:id="rId8"/>
    <p:sldId id="327" r:id="rId9"/>
    <p:sldId id="373" r:id="rId10"/>
    <p:sldId id="343" r:id="rId11"/>
    <p:sldId id="374" r:id="rId12"/>
    <p:sldId id="344" r:id="rId13"/>
    <p:sldId id="345" r:id="rId14"/>
    <p:sldId id="346" r:id="rId15"/>
    <p:sldId id="347" r:id="rId16"/>
    <p:sldId id="348" r:id="rId17"/>
    <p:sldId id="350" r:id="rId18"/>
    <p:sldId id="351" r:id="rId19"/>
    <p:sldId id="353" r:id="rId20"/>
    <p:sldId id="352" r:id="rId21"/>
    <p:sldId id="358" r:id="rId22"/>
    <p:sldId id="359" r:id="rId23"/>
    <p:sldId id="361" r:id="rId24"/>
    <p:sldId id="362" r:id="rId25"/>
    <p:sldId id="363" r:id="rId26"/>
    <p:sldId id="364" r:id="rId27"/>
    <p:sldId id="366" r:id="rId28"/>
    <p:sldId id="365" r:id="rId29"/>
    <p:sldId id="367" r:id="rId30"/>
    <p:sldId id="368" r:id="rId31"/>
    <p:sldId id="278" r:id="rId32"/>
  </p:sldIdLst>
  <p:sldSz cx="24382095" cy="13716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90A3"/>
    <a:srgbClr val="55AED2"/>
    <a:srgbClr val="FCB662"/>
    <a:srgbClr val="FF8F3D"/>
    <a:srgbClr val="FF6927"/>
    <a:srgbClr val="FCCA6B"/>
    <a:srgbClr val="FCC96B"/>
    <a:srgbClr val="FBCA6B"/>
    <a:srgbClr val="FAB539"/>
    <a:srgbClr val="FAB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77508" autoAdjust="0"/>
  </p:normalViewPr>
  <p:slideViewPr>
    <p:cSldViewPr snapToGrid="0">
      <p:cViewPr varScale="1">
        <p:scale>
          <a:sx n="41" d="100"/>
          <a:sy n="41" d="100"/>
        </p:scale>
        <p:origin x="510" y="54"/>
      </p:cViewPr>
      <p:guideLst>
        <p:guide orient="horz" pos="4395"/>
        <p:guide pos="767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935" y="1143000"/>
            <a:ext cx="548613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版权说明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封面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4382095" cy="137147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1339698" y="5176562"/>
            <a:ext cx="21703408" cy="1798334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108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封面单击此处编辑标题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1339698" y="7132320"/>
            <a:ext cx="21703408" cy="1901968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4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封底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4384635" cy="13716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1339698" y="5176562"/>
            <a:ext cx="21703408" cy="1798334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108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封底单击此处编辑标题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1339698" y="7132320"/>
            <a:ext cx="21703408" cy="1901968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4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节标题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子标题背景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4382095" cy="137147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子标题背景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4382095" cy="137147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节标题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子标题背景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4382095" cy="13714730"/>
          </a:xfrm>
          <a:prstGeom prst="rect">
            <a:avLst/>
          </a:prstGeom>
        </p:spPr>
      </p:pic>
      <p:pic>
        <p:nvPicPr>
          <p:cNvPr id="3" name="图片 2" descr="圈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18325" y="1141730"/>
            <a:ext cx="11101070" cy="10789285"/>
          </a:xfrm>
          <a:prstGeom prst="rect">
            <a:avLst/>
          </a:prstGeom>
        </p:spPr>
      </p:pic>
      <p:pic>
        <p:nvPicPr>
          <p:cNvPr id="4" name="图片 3" descr="装饰你真棒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89830" y="1889760"/>
            <a:ext cx="15946120" cy="92925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节标题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子标题背景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4382095" cy="13714730"/>
          </a:xfrm>
          <a:prstGeom prst="rect">
            <a:avLst/>
          </a:prstGeom>
        </p:spPr>
      </p:pic>
      <p:pic>
        <p:nvPicPr>
          <p:cNvPr id="2" name="图片 1" descr="对话框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5145" y="1814195"/>
            <a:ext cx="13171170" cy="93256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20.xml"/><Relationship Id="rId15" Type="http://schemas.openxmlformats.org/officeDocument/2006/relationships/tags" Target="../tags/tag19.xml"/><Relationship Id="rId14" Type="http://schemas.openxmlformats.org/officeDocument/2006/relationships/tags" Target="../tags/tag18.xml"/><Relationship Id="rId13" Type="http://schemas.openxmlformats.org/officeDocument/2006/relationships/tags" Target="../tags/tag17.xml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二级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24382095" cy="1371473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1339698" y="864000"/>
            <a:ext cx="21703408" cy="1296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1339698" y="2592000"/>
            <a:ext cx="21703408" cy="1008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1759398" y="12699666"/>
            <a:ext cx="5399735" cy="6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8231596" y="12699666"/>
            <a:ext cx="7919611" cy="6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17220354" y="12699666"/>
            <a:ext cx="5399735" cy="6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1828800" rtl="0" eaLnBrk="1" fontAlgn="auto" latinLnBrk="0" hangingPunct="1">
        <a:lnSpc>
          <a:spcPct val="100000"/>
        </a:lnSpc>
        <a:spcBef>
          <a:spcPct val="0"/>
        </a:spcBef>
        <a:buNone/>
        <a:defRPr sz="5600" b="1" u="none" strike="noStrike" kern="1200" cap="none" spc="200" normalizeH="0">
          <a:solidFill>
            <a:schemeClr val="tx1"/>
          </a:solidFill>
          <a:uFillTx/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457200" indent="-457200" algn="l" defTabSz="1828800" rtl="0" eaLnBrk="1" fontAlgn="auto" latinLnBrk="0" hangingPunct="1">
        <a:lnSpc>
          <a:spcPct val="130000"/>
        </a:lnSpc>
        <a:spcBef>
          <a:spcPct val="1000"/>
        </a:spcBef>
        <a:spcAft>
          <a:spcPts val="1000"/>
        </a:spcAft>
        <a:buFont typeface="Arial" panose="020B0604020202020204" pitchFamily="34" charset="0"/>
        <a:buChar char="•"/>
        <a:defRPr sz="3200" u="none" strike="noStrike" kern="1200" cap="none" spc="150" normalizeH="0" baseline="0">
          <a:solidFill>
            <a:schemeClr val="tx1"/>
          </a:solidFill>
          <a:uFillTx/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1371600" indent="-457200" algn="l" defTabSz="1828800" rtl="0" eaLnBrk="1" fontAlgn="auto" latinLnBrk="0" hangingPunct="1">
        <a:lnSpc>
          <a:spcPct val="130000"/>
        </a:lnSpc>
        <a:spcBef>
          <a:spcPct val="1000"/>
        </a:spcBef>
        <a:spcAft>
          <a:spcPts val="1000"/>
        </a:spcAft>
        <a:buFont typeface="Arial" panose="020B0604020202020204" pitchFamily="34" charset="0"/>
        <a:buChar char="•"/>
        <a:tabLst>
          <a:tab pos="3219450" algn="l"/>
        </a:tabLst>
        <a:defRPr sz="3200" u="none" strike="noStrike" kern="1200" cap="none" spc="150" normalizeH="0" baseline="0">
          <a:solidFill>
            <a:schemeClr val="tx1"/>
          </a:solidFill>
          <a:uFillTx/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2286000" indent="-457200" algn="l" defTabSz="1828800" rtl="0" eaLnBrk="1" fontAlgn="auto" latinLnBrk="0" hangingPunct="1">
        <a:lnSpc>
          <a:spcPct val="130000"/>
        </a:lnSpc>
        <a:spcBef>
          <a:spcPct val="1000"/>
        </a:spcBef>
        <a:spcAft>
          <a:spcPts val="1000"/>
        </a:spcAft>
        <a:buFont typeface="Arial" panose="020B0604020202020204" pitchFamily="34" charset="0"/>
        <a:buChar char="•"/>
        <a:defRPr sz="3200" u="none" strike="noStrike" kern="1200" cap="none" spc="150" normalizeH="0" baseline="0">
          <a:solidFill>
            <a:schemeClr val="tx1"/>
          </a:solidFill>
          <a:uFillTx/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3200400" indent="-457200" algn="l" defTabSz="1828800" rtl="0" eaLnBrk="1" fontAlgn="auto" latinLnBrk="0" hangingPunct="1">
        <a:lnSpc>
          <a:spcPct val="130000"/>
        </a:lnSpc>
        <a:spcBef>
          <a:spcPct val="1000"/>
        </a:spcBef>
        <a:spcAft>
          <a:spcPts val="1000"/>
        </a:spcAft>
        <a:buFont typeface="Arial" panose="020B0604020202020204" pitchFamily="34" charset="0"/>
        <a:buChar char="•"/>
        <a:defRPr sz="3200" u="none" strike="noStrike" kern="1200" cap="none" spc="150" normalizeH="0" baseline="0">
          <a:solidFill>
            <a:schemeClr val="tx1"/>
          </a:solidFill>
          <a:uFillTx/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4114800" indent="-457200" algn="l" defTabSz="1828800" rtl="0" eaLnBrk="1" fontAlgn="auto" latinLnBrk="0" hangingPunct="1">
        <a:lnSpc>
          <a:spcPct val="130000"/>
        </a:lnSpc>
        <a:spcBef>
          <a:spcPct val="1000"/>
        </a:spcBef>
        <a:spcAft>
          <a:spcPts val="1000"/>
        </a:spcAft>
        <a:buFont typeface="Arial" panose="020B0604020202020204" pitchFamily="34" charset="0"/>
        <a:buChar char="•"/>
        <a:defRPr sz="3200" u="none" strike="noStrike" kern="1200" cap="none" spc="150" normalizeH="0" baseline="0">
          <a:solidFill>
            <a:schemeClr val="tx1"/>
          </a:solidFill>
          <a:uFillTx/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ct val="20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ct val="20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ct val="20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ct val="20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tags" Target="../tags/tag79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7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image" Target="../media/image13.png"/><Relationship Id="rId7" Type="http://schemas.openxmlformats.org/officeDocument/2006/relationships/tags" Target="../tags/tag86.xml"/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tags" Target="../tags/tag83.xml"/><Relationship Id="rId3" Type="http://schemas.openxmlformats.org/officeDocument/2006/relationships/tags" Target="../tags/tag82.xml"/><Relationship Id="rId2" Type="http://schemas.openxmlformats.org/officeDocument/2006/relationships/image" Target="../media/image11.png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8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94.xml"/><Relationship Id="rId8" Type="http://schemas.openxmlformats.org/officeDocument/2006/relationships/image" Target="../media/image12.png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image" Target="../media/image11.png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8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image" Target="../media/image13.png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image" Target="../media/image11.png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9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image" Target="../media/image11.png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109.xml"/><Relationship Id="rId1" Type="http://schemas.openxmlformats.org/officeDocument/2006/relationships/tags" Target="../tags/tag10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118.xml"/><Relationship Id="rId8" Type="http://schemas.openxmlformats.org/officeDocument/2006/relationships/tags" Target="../tags/tag117.xml"/><Relationship Id="rId7" Type="http://schemas.openxmlformats.org/officeDocument/2006/relationships/tags" Target="../tags/tag116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121.xml"/><Relationship Id="rId11" Type="http://schemas.openxmlformats.org/officeDocument/2006/relationships/tags" Target="../tags/tag120.xml"/><Relationship Id="rId10" Type="http://schemas.openxmlformats.org/officeDocument/2006/relationships/tags" Target="../tags/tag119.xml"/><Relationship Id="rId1" Type="http://schemas.openxmlformats.org/officeDocument/2006/relationships/tags" Target="../tags/tag11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130.xml"/><Relationship Id="rId8" Type="http://schemas.openxmlformats.org/officeDocument/2006/relationships/tags" Target="../tags/tag129.xml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4" Type="http://schemas.openxmlformats.org/officeDocument/2006/relationships/tags" Target="../tags/tag125.xml"/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4" Type="http://schemas.openxmlformats.org/officeDocument/2006/relationships/notesSlide" Target="../notesSlides/notesSlide6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133.xml"/><Relationship Id="rId11" Type="http://schemas.openxmlformats.org/officeDocument/2006/relationships/tags" Target="../tags/tag132.xml"/><Relationship Id="rId10" Type="http://schemas.openxmlformats.org/officeDocument/2006/relationships/tags" Target="../tags/tag131.xml"/><Relationship Id="rId1" Type="http://schemas.openxmlformats.org/officeDocument/2006/relationships/tags" Target="../tags/tag12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142.xml"/><Relationship Id="rId8" Type="http://schemas.openxmlformats.org/officeDocument/2006/relationships/tags" Target="../tags/tag141.xml"/><Relationship Id="rId7" Type="http://schemas.openxmlformats.org/officeDocument/2006/relationships/tags" Target="../tags/tag140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2" Type="http://schemas.openxmlformats.org/officeDocument/2006/relationships/notesSlide" Target="../notesSlides/notesSlide7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143.xml"/><Relationship Id="rId1" Type="http://schemas.openxmlformats.org/officeDocument/2006/relationships/tags" Target="../tags/tag13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51.xml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image" Target="../media/image11.png"/><Relationship Id="rId2" Type="http://schemas.openxmlformats.org/officeDocument/2006/relationships/tags" Target="../tags/tag145.xml"/><Relationship Id="rId13" Type="http://schemas.openxmlformats.org/officeDocument/2006/relationships/slideLayout" Target="../slideLayouts/slideLayout8.xml"/><Relationship Id="rId12" Type="http://schemas.openxmlformats.org/officeDocument/2006/relationships/tags" Target="../tags/tag153.xml"/><Relationship Id="rId11" Type="http://schemas.openxmlformats.org/officeDocument/2006/relationships/image" Target="../media/image12.png"/><Relationship Id="rId10" Type="http://schemas.openxmlformats.org/officeDocument/2006/relationships/tags" Target="../tags/tag152.xml"/><Relationship Id="rId1" Type="http://schemas.openxmlformats.org/officeDocument/2006/relationships/tags" Target="../tags/tag14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image" Target="../media/image8.png"/><Relationship Id="rId2" Type="http://schemas.openxmlformats.org/officeDocument/2006/relationships/tags" Target="../tags/tag155.xml"/><Relationship Id="rId1" Type="http://schemas.openxmlformats.org/officeDocument/2006/relationships/tags" Target="../tags/tag154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169.xml"/><Relationship Id="rId8" Type="http://schemas.openxmlformats.org/officeDocument/2006/relationships/tags" Target="../tags/tag168.xml"/><Relationship Id="rId7" Type="http://schemas.openxmlformats.org/officeDocument/2006/relationships/tags" Target="../tags/tag167.xml"/><Relationship Id="rId6" Type="http://schemas.openxmlformats.org/officeDocument/2006/relationships/tags" Target="../tags/tag166.xml"/><Relationship Id="rId5" Type="http://schemas.openxmlformats.org/officeDocument/2006/relationships/tags" Target="../tags/tag165.xml"/><Relationship Id="rId4" Type="http://schemas.openxmlformats.org/officeDocument/2006/relationships/tags" Target="../tags/tag164.xml"/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3" Type="http://schemas.openxmlformats.org/officeDocument/2006/relationships/notesSlide" Target="../notesSlides/notesSlide8.xml"/><Relationship Id="rId12" Type="http://schemas.openxmlformats.org/officeDocument/2006/relationships/slideLayout" Target="../slideLayouts/slideLayout9.xml"/><Relationship Id="rId11" Type="http://schemas.openxmlformats.org/officeDocument/2006/relationships/tags" Target="../tags/tag171.xml"/><Relationship Id="rId10" Type="http://schemas.openxmlformats.org/officeDocument/2006/relationships/tags" Target="../tags/tag170.xml"/><Relationship Id="rId1" Type="http://schemas.openxmlformats.org/officeDocument/2006/relationships/tags" Target="../tags/tag161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180.xml"/><Relationship Id="rId8" Type="http://schemas.openxmlformats.org/officeDocument/2006/relationships/tags" Target="../tags/tag179.xml"/><Relationship Id="rId7" Type="http://schemas.openxmlformats.org/officeDocument/2006/relationships/tags" Target="../tags/tag178.xml"/><Relationship Id="rId6" Type="http://schemas.openxmlformats.org/officeDocument/2006/relationships/tags" Target="../tags/tag177.xml"/><Relationship Id="rId5" Type="http://schemas.openxmlformats.org/officeDocument/2006/relationships/tags" Target="../tags/tag176.xml"/><Relationship Id="rId4" Type="http://schemas.openxmlformats.org/officeDocument/2006/relationships/tags" Target="../tags/tag175.xml"/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4" Type="http://schemas.openxmlformats.org/officeDocument/2006/relationships/notesSlide" Target="../notesSlides/notesSlide9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183.xml"/><Relationship Id="rId11" Type="http://schemas.openxmlformats.org/officeDocument/2006/relationships/tags" Target="../tags/tag182.xml"/><Relationship Id="rId10" Type="http://schemas.openxmlformats.org/officeDocument/2006/relationships/tags" Target="../tags/tag181.xml"/><Relationship Id="rId1" Type="http://schemas.openxmlformats.org/officeDocument/2006/relationships/tags" Target="../tags/tag172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192.xml"/><Relationship Id="rId8" Type="http://schemas.openxmlformats.org/officeDocument/2006/relationships/tags" Target="../tags/tag191.xml"/><Relationship Id="rId7" Type="http://schemas.openxmlformats.org/officeDocument/2006/relationships/tags" Target="../tags/tag190.xml"/><Relationship Id="rId6" Type="http://schemas.openxmlformats.org/officeDocument/2006/relationships/tags" Target="../tags/tag189.xml"/><Relationship Id="rId5" Type="http://schemas.openxmlformats.org/officeDocument/2006/relationships/tags" Target="../tags/tag188.xml"/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3" Type="http://schemas.openxmlformats.org/officeDocument/2006/relationships/notesSlide" Target="../notesSlides/notesSlide10.xml"/><Relationship Id="rId12" Type="http://schemas.openxmlformats.org/officeDocument/2006/relationships/slideLayout" Target="../slideLayouts/slideLayout9.xml"/><Relationship Id="rId11" Type="http://schemas.openxmlformats.org/officeDocument/2006/relationships/tags" Target="../tags/tag194.xml"/><Relationship Id="rId10" Type="http://schemas.openxmlformats.org/officeDocument/2006/relationships/tags" Target="../tags/tag193.xml"/><Relationship Id="rId1" Type="http://schemas.openxmlformats.org/officeDocument/2006/relationships/tags" Target="../tags/tag184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tags" Target="../tags/tag197.xml"/><Relationship Id="rId3" Type="http://schemas.openxmlformats.org/officeDocument/2006/relationships/tags" Target="../tags/tag196.xml"/><Relationship Id="rId2" Type="http://schemas.openxmlformats.org/officeDocument/2006/relationships/image" Target="../media/image8.png"/><Relationship Id="rId1" Type="http://schemas.openxmlformats.org/officeDocument/2006/relationships/tags" Target="../tags/tag195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206.xml"/><Relationship Id="rId8" Type="http://schemas.openxmlformats.org/officeDocument/2006/relationships/tags" Target="../tags/tag205.xml"/><Relationship Id="rId7" Type="http://schemas.openxmlformats.org/officeDocument/2006/relationships/tags" Target="../tags/tag204.xml"/><Relationship Id="rId6" Type="http://schemas.openxmlformats.org/officeDocument/2006/relationships/tags" Target="../tags/tag203.xml"/><Relationship Id="rId5" Type="http://schemas.openxmlformats.org/officeDocument/2006/relationships/tags" Target="../tags/tag202.xml"/><Relationship Id="rId4" Type="http://schemas.openxmlformats.org/officeDocument/2006/relationships/tags" Target="../tags/tag201.xml"/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3" Type="http://schemas.openxmlformats.org/officeDocument/2006/relationships/notesSlide" Target="../notesSlides/notesSlide11.xml"/><Relationship Id="rId12" Type="http://schemas.openxmlformats.org/officeDocument/2006/relationships/slideLayout" Target="../slideLayouts/slideLayout9.xml"/><Relationship Id="rId11" Type="http://schemas.openxmlformats.org/officeDocument/2006/relationships/tags" Target="../tags/tag208.xml"/><Relationship Id="rId10" Type="http://schemas.openxmlformats.org/officeDocument/2006/relationships/tags" Target="../tags/tag207.xml"/><Relationship Id="rId1" Type="http://schemas.openxmlformats.org/officeDocument/2006/relationships/tags" Target="../tags/tag198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" Type="http://schemas.openxmlformats.org/officeDocument/2006/relationships/image" Target="../media/image8.png"/><Relationship Id="rId1" Type="http://schemas.openxmlformats.org/officeDocument/2006/relationships/tags" Target="../tags/tag209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tags" Target="../tags/tag216.xml"/><Relationship Id="rId4" Type="http://schemas.openxmlformats.org/officeDocument/2006/relationships/tags" Target="../tags/tag215.xml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" Type="http://schemas.openxmlformats.org/officeDocument/2006/relationships/tags" Target="../tags/tag2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8.xml"/><Relationship Id="rId1" Type="http://schemas.openxmlformats.org/officeDocument/2006/relationships/tags" Target="../tags/tag21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9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9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44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47.xml"/><Relationship Id="rId11" Type="http://schemas.openxmlformats.org/officeDocument/2006/relationships/tags" Target="../tags/tag46.xml"/><Relationship Id="rId10" Type="http://schemas.openxmlformats.org/officeDocument/2006/relationships/tags" Target="../tags/tag45.xml"/><Relationship Id="rId1" Type="http://schemas.openxmlformats.org/officeDocument/2006/relationships/tags" Target="../tags/tag3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5" Type="http://schemas.openxmlformats.org/officeDocument/2006/relationships/notesSlide" Target="../notesSlides/notesSlide4.xml"/><Relationship Id="rId14" Type="http://schemas.openxmlformats.org/officeDocument/2006/relationships/slideLayout" Target="../slideLayouts/slideLayout9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tags" Target="../tags/tag48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image" Target="../media/image8.png"/><Relationship Id="rId2" Type="http://schemas.openxmlformats.org/officeDocument/2006/relationships/tags" Target="../tags/tag62.xml"/><Relationship Id="rId1" Type="http://schemas.openxmlformats.org/officeDocument/2006/relationships/tags" Target="../tags/tag6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339063" y="4549182"/>
            <a:ext cx="21703408" cy="1798334"/>
          </a:xfrm>
        </p:spPr>
        <p:txBody>
          <a:bodyPr/>
          <a:lstStyle/>
          <a:p>
            <a:r>
              <a:rPr lang="zh-CN" altLang="en-US" sz="12000" b="1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两位数减两位数</a:t>
            </a:r>
            <a:endParaRPr lang="zh-CN" altLang="en-US" sz="12000" b="1" dirty="0">
              <a:solidFill>
                <a:srgbClr val="7030A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7234555" y="6504940"/>
            <a:ext cx="9589770" cy="1901825"/>
          </a:xfrm>
        </p:spPr>
        <p:txBody>
          <a:bodyPr/>
          <a:lstStyle/>
          <a:p>
            <a:r>
              <a:rPr lang="zh-CN" altLang="en-US" sz="6000" b="1" dirty="0">
                <a:solidFill>
                  <a:srgbClr val="FF92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不退位</a:t>
            </a:r>
            <a:endParaRPr lang="en-US" altLang="zh-CN" sz="6000" b="1" dirty="0">
              <a:solidFill>
                <a:srgbClr val="FF9227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47970" y="2688590"/>
            <a:ext cx="15333980" cy="83388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210042" y="743201"/>
            <a:ext cx="14285913" cy="1798637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8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2008</a:t>
            </a:r>
            <a:r>
              <a:rPr sz="8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年北京奥运金牌榜</a:t>
            </a:r>
            <a:endParaRPr lang="en-US" altLang="zh-CN" sz="80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2"/>
            </p:custDataLst>
          </p:nvPr>
        </p:nvGraphicFramePr>
        <p:xfrm>
          <a:off x="5347970" y="2688590"/>
          <a:ext cx="15333345" cy="8338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5350"/>
                <a:gridCol w="5852795"/>
                <a:gridCol w="4775200"/>
              </a:tblGrid>
              <a:tr h="20910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名次</a:t>
                      </a:r>
                      <a:endParaRPr lang="zh-CN" altLang="en-US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代表团</a:t>
                      </a:r>
                      <a:endParaRPr lang="zh-CN" altLang="en-US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E34D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金牌数</a:t>
                      </a:r>
                      <a:endParaRPr lang="zh-CN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E67A4A"/>
                    </a:solidFill>
                  </a:tcPr>
                </a:tc>
              </a:tr>
              <a:tr h="125603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</a:t>
                      </a:r>
                      <a:endParaRPr lang="en-US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中国</a:t>
                      </a:r>
                      <a:endParaRPr lang="zh-CN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51</a:t>
                      </a:r>
                      <a:endParaRPr lang="en-US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25793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</a:t>
                      </a:r>
                      <a:endParaRPr lang="en-US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美国</a:t>
                      </a:r>
                      <a:endParaRPr lang="zh-CN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36</a:t>
                      </a:r>
                      <a:endParaRPr lang="en-US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</a:tr>
              <a:tr h="12363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3</a:t>
                      </a:r>
                      <a:endParaRPr lang="en-US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俄罗斯</a:t>
                      </a:r>
                      <a:endParaRPr lang="zh-CN" altLang="en-US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23</a:t>
                      </a:r>
                      <a:endParaRPr lang="en-US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2585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4</a:t>
                      </a:r>
                      <a:endParaRPr lang="en-US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英国</a:t>
                      </a:r>
                      <a:endParaRPr lang="zh-CN" altLang="en-US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19</a:t>
                      </a:r>
                      <a:endParaRPr lang="en-US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</a:tr>
              <a:tr h="12388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5</a:t>
                      </a:r>
                      <a:endParaRPr lang="en-US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德国</a:t>
                      </a:r>
                      <a:endParaRPr lang="zh-CN" altLang="en-US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480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16</a:t>
                      </a:r>
                      <a:endParaRPr lang="en-US" altLang="zh-CN" sz="480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 rot="21420000">
            <a:off x="2451100" y="3385820"/>
            <a:ext cx="10715625" cy="8184515"/>
          </a:xfrm>
          <a:prstGeom prst="roundRect">
            <a:avLst>
              <a:gd name="adj" fmla="val 3748"/>
            </a:avLst>
          </a:prstGeom>
          <a:solidFill>
            <a:srgbClr val="FCCA6B"/>
          </a:solidFill>
          <a:ln>
            <a:noFill/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2844165" y="3233420"/>
            <a:ext cx="10715625" cy="8184515"/>
          </a:xfrm>
          <a:prstGeom prst="roundRect">
            <a:avLst>
              <a:gd name="adj" fmla="val 3995"/>
            </a:avLst>
          </a:prstGeom>
          <a:solidFill>
            <a:schemeClr val="bg1"/>
          </a:solidFill>
          <a:ln>
            <a:solidFill>
              <a:srgbClr val="FABF49"/>
            </a:solidFill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2244090" y="953135"/>
            <a:ext cx="20668615" cy="1798320"/>
          </a:xfrm>
        </p:spPr>
        <p:txBody>
          <a:bodyPr/>
          <a:lstStyle/>
          <a:p>
            <a:pPr algn="ctr"/>
            <a:r>
              <a:rPr sz="8000" dirty="0">
                <a:solidFill>
                  <a:srgbClr val="FF6927"/>
                </a:solidFill>
                <a:ea typeface="黑体" panose="02010609060101010101" pitchFamily="49" charset="-122"/>
              </a:rPr>
              <a:t>根据这些信息提出用减法解决的数学问题</a:t>
            </a:r>
            <a:endParaRPr sz="8000" dirty="0">
              <a:solidFill>
                <a:srgbClr val="FF6927"/>
              </a:solidFill>
              <a:ea typeface="黑体" panose="02010609060101010101" pitchFamily="49" charset="-122"/>
            </a:endParaRPr>
          </a:p>
        </p:txBody>
      </p:sp>
      <p:pic>
        <p:nvPicPr>
          <p:cNvPr id="12" name="图片 11" descr="C:\Users\Administrator\Desktop\奥运奖牌榜.png奥运奖牌榜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44165" y="4273550"/>
            <a:ext cx="10523855" cy="5790565"/>
          </a:xfrm>
          <a:prstGeom prst="rect">
            <a:avLst/>
          </a:prstGeom>
        </p:spPr>
      </p:pic>
      <p:pic>
        <p:nvPicPr>
          <p:cNvPr id="10246" name="Picture 7" descr="C:\Users\Administrator\Desktop\PPT素材02.pngPPT素材0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590510" y="2344103"/>
            <a:ext cx="2588895" cy="21196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748405" y="3601085"/>
            <a:ext cx="8907145" cy="50990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2008</a:t>
            </a:r>
            <a:r>
              <a:rPr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年北京奥运金牌榜</a:t>
            </a:r>
            <a:endParaRPr lang="en-US" altLang="zh-CN" sz="60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3952855" y="5124450"/>
            <a:ext cx="8407400" cy="377126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dirty="0">
                <a:solidFill>
                  <a:srgbClr val="5590A3"/>
                </a:solidFill>
                <a:cs typeface="黑体" panose="02010609060101010101" pitchFamily="49" charset="-122"/>
              </a:rPr>
              <a:t>美国比中国少获得几枚金牌？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8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3952855" y="8457565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列出算式：</a:t>
            </a:r>
            <a:endParaRPr lang="zh-CN" altLang="en-US" sz="60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3952855" y="3191510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问题一：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8656300" y="8457565"/>
            <a:ext cx="321691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6600" b="1" dirty="0">
                <a:solidFill>
                  <a:srgbClr val="5590A3"/>
                </a:solidFill>
                <a:cs typeface="黑体" panose="02010609060101010101" pitchFamily="49" charset="-122"/>
              </a:rPr>
              <a:t>51-36</a:t>
            </a:r>
            <a:endParaRPr lang="zh-CN" altLang="en-US" sz="6600" b="1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6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222 -0.070160 C -0.026182 -0.072960 -0.033044 -0.075761 -0.035494 -0.075761 C -0.050689 -0.075761 -0.066372 -0.032010 -0.066372 0.011740 C -0.066372 -0.010310 -0.074215 -0.032010 -0.081567 -0.032010 C -0.089409 -0.032010 -0.096761 -0.009960 -0.096761 0.011740 C -0.096761 0.000889 -0.100682 -0.010310 -0.104603 -0.010310 C -0.108524 -0.010310 -0.112445 0.000540 -0.112445 0.011740 C -0.112445 0.006139 -0.114405 0.000889 -0.116366 0.000889 C -0.118326 0.000889 -0.120288 0.006490 -0.120288 0.011740 C -0.120288 0.008940 -0.121268 0.006139 -0.122248 0.006139 C -0.122738 0.006139 -0.124208 0.008940 -0.124208 0.011740 C -0.124208 0.010339 -0.124698 0.008940 -0.125188 0.008940 C -0.125188 0.008590 -0.126168 0.010339 -0.126168 0.011740 C -0.126168 0.011040 -0.126168 0.010339 -0.126660 0.010339 C -0.126660 0.010690 -0.127150 0.011040 -0.127150 0.011740 C -0.127150 0.011389 -0.127150 0.011040 -0.127150 0.010690 C -0.127640 0.010690 -0.127640 0.011040 -0.127640 0.011389 C -0.128130 0.011389 -0.128130 0.011040 -0.128130 0.010690 C -0.128620 0.010690 -0.128620 0.011040 -0.128620 0.011389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" y="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10" grpId="0"/>
      <p:bldP spid="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 rot="21420000">
            <a:off x="2451100" y="3385820"/>
            <a:ext cx="10715625" cy="8184515"/>
          </a:xfrm>
          <a:prstGeom prst="roundRect">
            <a:avLst>
              <a:gd name="adj" fmla="val 3748"/>
            </a:avLst>
          </a:prstGeom>
          <a:solidFill>
            <a:srgbClr val="FCCA6B"/>
          </a:solidFill>
          <a:ln>
            <a:noFill/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2844165" y="3233420"/>
            <a:ext cx="10715625" cy="8184515"/>
          </a:xfrm>
          <a:prstGeom prst="roundRect">
            <a:avLst>
              <a:gd name="adj" fmla="val 3995"/>
            </a:avLst>
          </a:prstGeom>
          <a:solidFill>
            <a:schemeClr val="bg1"/>
          </a:solidFill>
          <a:ln>
            <a:solidFill>
              <a:srgbClr val="FABF49"/>
            </a:solidFill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2244090" y="953135"/>
            <a:ext cx="20668615" cy="1798320"/>
          </a:xfrm>
        </p:spPr>
        <p:txBody>
          <a:bodyPr/>
          <a:lstStyle/>
          <a:p>
            <a:pPr algn="ctr"/>
            <a:r>
              <a:rPr sz="8000" dirty="0">
                <a:solidFill>
                  <a:srgbClr val="FF6927"/>
                </a:solidFill>
                <a:ea typeface="黑体" panose="02010609060101010101" pitchFamily="49" charset="-122"/>
              </a:rPr>
              <a:t>根据这些信息提出用减法解决的数学问题</a:t>
            </a:r>
            <a:endParaRPr sz="8000" dirty="0">
              <a:solidFill>
                <a:srgbClr val="FF6927"/>
              </a:solidFill>
              <a:ea typeface="黑体" panose="02010609060101010101" pitchFamily="49" charset="-122"/>
            </a:endParaRPr>
          </a:p>
        </p:txBody>
      </p:sp>
      <p:pic>
        <p:nvPicPr>
          <p:cNvPr id="12" name="图片 11" descr="C:\Users\Administrator\Desktop\奥运奖牌榜.png奥运奖牌榜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44165" y="4273550"/>
            <a:ext cx="10523855" cy="5790565"/>
          </a:xfrm>
          <a:prstGeom prst="rect">
            <a:avLst/>
          </a:prstGeom>
        </p:spPr>
      </p:pic>
      <p:sp>
        <p:nvSpPr>
          <p:cNvPr id="5" name="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3748405" y="3601085"/>
            <a:ext cx="8907145" cy="50990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2008</a:t>
            </a:r>
            <a:r>
              <a:rPr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年北京奥运金牌榜</a:t>
            </a:r>
            <a:endParaRPr lang="en-US" altLang="zh-CN" sz="60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3952855" y="4686300"/>
            <a:ext cx="8407400" cy="377126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dirty="0">
                <a:solidFill>
                  <a:srgbClr val="5590A3"/>
                </a:solidFill>
                <a:cs typeface="黑体" panose="02010609060101010101" pitchFamily="49" charset="-122"/>
              </a:rPr>
              <a:t>美国比英国多获得几枚金牌？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8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3952855" y="8457565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列出算式：</a:t>
            </a:r>
            <a:endParaRPr lang="zh-CN" altLang="en-US" sz="60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3952855" y="3191510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问题二：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8637250" y="8441055"/>
            <a:ext cx="321691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6600" b="1" dirty="0">
                <a:solidFill>
                  <a:srgbClr val="5590A3"/>
                </a:solidFill>
                <a:cs typeface="黑体" panose="02010609060101010101" pitchFamily="49" charset="-122"/>
              </a:rPr>
              <a:t>36-19</a:t>
            </a:r>
            <a:endParaRPr lang="zh-CN" altLang="en-US" sz="6600" b="1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6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pic>
        <p:nvPicPr>
          <p:cNvPr id="11" name="Picture 7" descr="C:\Users\Administrator\Desktop\PPT素材03.pngPPT素材03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 flipH="1">
            <a:off x="20590510" y="2379346"/>
            <a:ext cx="2588895" cy="204914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222 -0.070160 C -0.026182 -0.072960 -0.033044 -0.075761 -0.035494 -0.075761 C -0.050689 -0.075761 -0.066372 -0.032010 -0.066372 0.011740 C -0.066372 -0.010310 -0.074215 -0.032010 -0.081567 -0.032010 C -0.089409 -0.032010 -0.096761 -0.009960 -0.096761 0.011740 C -0.096761 0.000889 -0.100682 -0.010310 -0.104603 -0.010310 C -0.108524 -0.010310 -0.112445 0.000540 -0.112445 0.011740 C -0.112445 0.006139 -0.114405 0.000889 -0.116366 0.000889 C -0.118326 0.000889 -0.120288 0.006490 -0.120288 0.011740 C -0.120288 0.008940 -0.121268 0.006139 -0.122248 0.006139 C -0.122738 0.006139 -0.124208 0.008940 -0.124208 0.011740 C -0.124208 0.010339 -0.124698 0.008940 -0.125188 0.008940 C -0.125188 0.008590 -0.126168 0.010339 -0.126168 0.011740 C -0.126168 0.011040 -0.126168 0.010339 -0.126660 0.010339 C -0.126660 0.010690 -0.127150 0.011040 -0.127150 0.011740 C -0.127150 0.011389 -0.127150 0.011040 -0.127150 0.010690 C -0.127640 0.010690 -0.127640 0.011040 -0.127640 0.011389 C -0.128130 0.011389 -0.128130 0.011040 -0.128130 0.010690 C -0.128620 0.010690 -0.128620 0.011040 -0.128620 0.011389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" y="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2"/>
      <p:bldP spid="8" grpId="0"/>
      <p:bldP spid="9" grpId="0"/>
      <p:bldP spid="10" grpId="0"/>
      <p:bldP spid="1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 rot="21420000">
            <a:off x="2451100" y="3385820"/>
            <a:ext cx="10715625" cy="8184515"/>
          </a:xfrm>
          <a:prstGeom prst="roundRect">
            <a:avLst>
              <a:gd name="adj" fmla="val 3748"/>
            </a:avLst>
          </a:prstGeom>
          <a:solidFill>
            <a:srgbClr val="FCCA6B"/>
          </a:solidFill>
          <a:ln>
            <a:noFill/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2844165" y="3233420"/>
            <a:ext cx="10715625" cy="8184515"/>
          </a:xfrm>
          <a:prstGeom prst="roundRect">
            <a:avLst>
              <a:gd name="adj" fmla="val 3995"/>
            </a:avLst>
          </a:prstGeom>
          <a:solidFill>
            <a:schemeClr val="bg1"/>
          </a:solidFill>
          <a:ln>
            <a:solidFill>
              <a:srgbClr val="FABF49"/>
            </a:solidFill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2244090" y="953135"/>
            <a:ext cx="20668615" cy="1798320"/>
          </a:xfrm>
        </p:spPr>
        <p:txBody>
          <a:bodyPr/>
          <a:lstStyle/>
          <a:p>
            <a:pPr algn="ctr"/>
            <a:r>
              <a:rPr sz="8000" dirty="0">
                <a:solidFill>
                  <a:srgbClr val="FF6927"/>
                </a:solidFill>
                <a:ea typeface="黑体" panose="02010609060101010101" pitchFamily="49" charset="-122"/>
              </a:rPr>
              <a:t>根据这些信息提出用减法解决的数学问题</a:t>
            </a:r>
            <a:endParaRPr sz="8000" dirty="0">
              <a:solidFill>
                <a:srgbClr val="FF6927"/>
              </a:solidFill>
              <a:ea typeface="黑体" panose="02010609060101010101" pitchFamily="49" charset="-122"/>
            </a:endParaRPr>
          </a:p>
        </p:txBody>
      </p:sp>
      <p:pic>
        <p:nvPicPr>
          <p:cNvPr id="12" name="图片 11" descr="C:\Users\Administrator\Desktop\奥运奖牌榜.png奥运奖牌榜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44165" y="4273550"/>
            <a:ext cx="10523855" cy="5790565"/>
          </a:xfrm>
          <a:prstGeom prst="rect">
            <a:avLst/>
          </a:prstGeom>
        </p:spPr>
      </p:pic>
      <p:sp>
        <p:nvSpPr>
          <p:cNvPr id="5" name="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3748405" y="3601085"/>
            <a:ext cx="8907145" cy="50990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2008</a:t>
            </a:r>
            <a:r>
              <a:rPr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年北京奥运金牌榜</a:t>
            </a:r>
            <a:endParaRPr lang="en-US" altLang="zh-CN" sz="60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3952855" y="4686300"/>
            <a:ext cx="8407400" cy="377126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dirty="0">
                <a:solidFill>
                  <a:srgbClr val="5590A3"/>
                </a:solidFill>
                <a:cs typeface="黑体" panose="02010609060101010101" pitchFamily="49" charset="-122"/>
              </a:rPr>
              <a:t>俄罗斯比中国少获得几枚金牌？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8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3952855" y="8457565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列出算式：</a:t>
            </a:r>
            <a:endParaRPr lang="zh-CN" altLang="en-US" sz="60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3952855" y="3191510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问题三：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8656300" y="8441055"/>
            <a:ext cx="321691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6600" b="1" dirty="0">
                <a:solidFill>
                  <a:srgbClr val="5590A3"/>
                </a:solidFill>
                <a:cs typeface="黑体" panose="02010609060101010101" pitchFamily="49" charset="-122"/>
              </a:rPr>
              <a:t>51-23</a:t>
            </a:r>
            <a:endParaRPr lang="zh-CN" altLang="en-US" sz="6600" b="1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6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pic>
        <p:nvPicPr>
          <p:cNvPr id="3" name="Picture 7" descr="C:\Users\Administrator\Desktop\PPT素材02.pngPPT素材0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20590510" y="2344103"/>
            <a:ext cx="2588895" cy="211963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222 -0.070160 C -0.026182 -0.072960 -0.033044 -0.075761 -0.035494 -0.075761 C -0.050689 -0.075761 -0.066372 -0.032010 -0.066372 0.011740 C -0.066372 -0.010310 -0.074215 -0.032010 -0.081567 -0.032010 C -0.089409 -0.032010 -0.096761 -0.009960 -0.096761 0.011740 C -0.096761 0.000889 -0.100682 -0.010310 -0.104603 -0.010310 C -0.108524 -0.010310 -0.112445 0.000540 -0.112445 0.011740 C -0.112445 0.006139 -0.114405 0.000889 -0.116366 0.000889 C -0.118326 0.000889 -0.120288 0.006490 -0.120288 0.011740 C -0.120288 0.008940 -0.121268 0.006139 -0.122248 0.006139 C -0.122738 0.006139 -0.124208 0.008940 -0.124208 0.011740 C -0.124208 0.010339 -0.124698 0.008940 -0.125188 0.008940 C -0.125188 0.008590 -0.126168 0.010339 -0.126168 0.011740 C -0.126168 0.011040 -0.126168 0.010339 -0.126660 0.010339 C -0.126660 0.010690 -0.127150 0.011040 -0.127150 0.011740 C -0.127150 0.011389 -0.127150 0.011040 -0.127150 0.010690 C -0.127640 0.010690 -0.127640 0.011040 -0.127640 0.011389 C -0.128130 0.011389 -0.128130 0.011040 -0.128130 0.010690 C -0.128620 0.010690 -0.128620 0.011040 -0.128620 0.011389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" y="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2"/>
      <p:bldP spid="8" grpId="0"/>
      <p:bldP spid="9" grpId="0"/>
      <p:bldP spid="10" grpId="0"/>
      <p:bldP spid="1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 rot="21420000">
            <a:off x="2451100" y="3385820"/>
            <a:ext cx="10715625" cy="8184515"/>
          </a:xfrm>
          <a:prstGeom prst="roundRect">
            <a:avLst>
              <a:gd name="adj" fmla="val 3748"/>
            </a:avLst>
          </a:prstGeom>
          <a:solidFill>
            <a:srgbClr val="FCCA6B"/>
          </a:solidFill>
          <a:ln>
            <a:noFill/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2844165" y="3233420"/>
            <a:ext cx="10715625" cy="8184515"/>
          </a:xfrm>
          <a:prstGeom prst="roundRect">
            <a:avLst>
              <a:gd name="adj" fmla="val 3995"/>
            </a:avLst>
          </a:prstGeom>
          <a:solidFill>
            <a:schemeClr val="bg1"/>
          </a:solidFill>
          <a:ln>
            <a:solidFill>
              <a:srgbClr val="FABF49"/>
            </a:solidFill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2244090" y="953135"/>
            <a:ext cx="20668615" cy="1798320"/>
          </a:xfrm>
        </p:spPr>
        <p:txBody>
          <a:bodyPr/>
          <a:lstStyle/>
          <a:p>
            <a:pPr algn="ctr"/>
            <a:r>
              <a:rPr sz="8000" dirty="0">
                <a:solidFill>
                  <a:srgbClr val="FF6927"/>
                </a:solidFill>
                <a:ea typeface="黑体" panose="02010609060101010101" pitchFamily="49" charset="-122"/>
              </a:rPr>
              <a:t>根据这些信息提出用减法解决的数学问题</a:t>
            </a:r>
            <a:endParaRPr sz="8000" dirty="0">
              <a:solidFill>
                <a:srgbClr val="FF6927"/>
              </a:solidFill>
              <a:ea typeface="黑体" panose="02010609060101010101" pitchFamily="49" charset="-122"/>
            </a:endParaRPr>
          </a:p>
        </p:txBody>
      </p:sp>
      <p:pic>
        <p:nvPicPr>
          <p:cNvPr id="12" name="图片 11" descr="C:\Users\Administrator\Desktop\奥运奖牌榜.png奥运奖牌榜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44165" y="4273550"/>
            <a:ext cx="10523855" cy="5790565"/>
          </a:xfrm>
          <a:prstGeom prst="rect">
            <a:avLst/>
          </a:prstGeom>
        </p:spPr>
      </p:pic>
      <p:sp>
        <p:nvSpPr>
          <p:cNvPr id="5" name="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3748405" y="3601085"/>
            <a:ext cx="8907145" cy="50990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2008</a:t>
            </a:r>
            <a:r>
              <a:rPr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年北京奥运金牌榜</a:t>
            </a:r>
            <a:endParaRPr lang="en-US" altLang="zh-CN" sz="60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3952855" y="4686300"/>
            <a:ext cx="8407400" cy="377126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dirty="0">
                <a:solidFill>
                  <a:srgbClr val="5590A3"/>
                </a:solidFill>
                <a:cs typeface="黑体" panose="02010609060101010101" pitchFamily="49" charset="-122"/>
              </a:rPr>
              <a:t>英国比中国少获得几枚金牌？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8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3952855" y="8457565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列出算式：</a:t>
            </a:r>
            <a:endParaRPr lang="zh-CN" altLang="en-US" sz="60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3952855" y="3191510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问题四：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8637250" y="8441055"/>
            <a:ext cx="321691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6600" b="1" dirty="0">
                <a:solidFill>
                  <a:srgbClr val="5590A3"/>
                </a:solidFill>
                <a:cs typeface="黑体" panose="02010609060101010101" pitchFamily="49" charset="-122"/>
              </a:rPr>
              <a:t>51-19</a:t>
            </a:r>
            <a:endParaRPr lang="zh-CN" altLang="en-US" sz="6600" b="1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6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pic>
        <p:nvPicPr>
          <p:cNvPr id="11" name="Picture 7" descr="C:\Users\Administrator\Desktop\PPT素材03.pngPPT素材03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 flipH="1">
            <a:off x="20590510" y="2379346"/>
            <a:ext cx="2588895" cy="204914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222 -0.070160 C -0.026182 -0.072960 -0.033044 -0.075761 -0.035494 -0.075761 C -0.050689 -0.075761 -0.066372 -0.032010 -0.066372 0.011740 C -0.066372 -0.010310 -0.074215 -0.032010 -0.081567 -0.032010 C -0.089409 -0.032010 -0.096761 -0.009960 -0.096761 0.011740 C -0.096761 0.000889 -0.100682 -0.010310 -0.104603 -0.010310 C -0.108524 -0.010310 -0.112445 0.000540 -0.112445 0.011740 C -0.112445 0.006139 -0.114405 0.000889 -0.116366 0.000889 C -0.118326 0.000889 -0.120288 0.006490 -0.120288 0.011740 C -0.120288 0.008940 -0.121268 0.006139 -0.122248 0.006139 C -0.122738 0.006139 -0.124208 0.008940 -0.124208 0.011740 C -0.124208 0.010339 -0.124698 0.008940 -0.125188 0.008940 C -0.125188 0.008590 -0.126168 0.010339 -0.126168 0.011740 C -0.126168 0.011040 -0.126168 0.010339 -0.126660 0.010339 C -0.126660 0.010690 -0.127150 0.011040 -0.127150 0.011740 C -0.127150 0.011389 -0.127150 0.011040 -0.127150 0.010690 C -0.127640 0.010690 -0.127640 0.011040 -0.127640 0.011389 C -0.128130 0.011389 -0.128130 0.011040 -0.128130 0.010690 C -0.128620 0.010690 -0.128620 0.011040 -0.128620 0.011389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" y="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2"/>
      <p:bldP spid="8" grpId="0"/>
      <p:bldP spid="9" grpId="0"/>
      <p:bldP spid="10" grpId="0"/>
      <p:bldP spid="10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 rot="21420000">
            <a:off x="2451100" y="3385820"/>
            <a:ext cx="10715625" cy="8184515"/>
          </a:xfrm>
          <a:prstGeom prst="roundRect">
            <a:avLst>
              <a:gd name="adj" fmla="val 3748"/>
            </a:avLst>
          </a:prstGeom>
          <a:solidFill>
            <a:srgbClr val="FCCA6B"/>
          </a:solidFill>
          <a:ln>
            <a:noFill/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2844165" y="3233420"/>
            <a:ext cx="10715625" cy="8184515"/>
          </a:xfrm>
          <a:prstGeom prst="roundRect">
            <a:avLst>
              <a:gd name="adj" fmla="val 3995"/>
            </a:avLst>
          </a:prstGeom>
          <a:solidFill>
            <a:schemeClr val="bg1"/>
          </a:solidFill>
          <a:ln>
            <a:solidFill>
              <a:srgbClr val="FABF49"/>
            </a:solidFill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2244090" y="953135"/>
            <a:ext cx="20668615" cy="1798320"/>
          </a:xfrm>
        </p:spPr>
        <p:txBody>
          <a:bodyPr/>
          <a:lstStyle/>
          <a:p>
            <a:pPr algn="ctr"/>
            <a:r>
              <a:rPr sz="8000" dirty="0">
                <a:solidFill>
                  <a:srgbClr val="FF6927"/>
                </a:solidFill>
                <a:ea typeface="黑体" panose="02010609060101010101" pitchFamily="49" charset="-122"/>
              </a:rPr>
              <a:t>根据这些信息提出用减法解决的数学问题</a:t>
            </a:r>
            <a:endParaRPr sz="8000" dirty="0">
              <a:solidFill>
                <a:srgbClr val="FF6927"/>
              </a:solidFill>
              <a:ea typeface="黑体" panose="02010609060101010101" pitchFamily="49" charset="-122"/>
            </a:endParaRPr>
          </a:p>
        </p:txBody>
      </p:sp>
      <p:pic>
        <p:nvPicPr>
          <p:cNvPr id="12" name="图片 11" descr="C:\Users\Administrator\Desktop\奥运奖牌榜.png奥运奖牌榜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44165" y="4273550"/>
            <a:ext cx="10523855" cy="5790565"/>
          </a:xfrm>
          <a:prstGeom prst="rect">
            <a:avLst/>
          </a:prstGeom>
        </p:spPr>
      </p:pic>
      <p:sp>
        <p:nvSpPr>
          <p:cNvPr id="5" name="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3748405" y="3601085"/>
            <a:ext cx="8907145" cy="50990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2008</a:t>
            </a:r>
            <a:r>
              <a:rPr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年北京奥运金牌榜</a:t>
            </a:r>
            <a:endParaRPr lang="en-US" altLang="zh-CN" sz="60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3952855" y="4448810"/>
            <a:ext cx="8407400" cy="377126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dirty="0">
                <a:solidFill>
                  <a:srgbClr val="5590A3"/>
                </a:solidFill>
                <a:cs typeface="黑体" panose="02010609060101010101" pitchFamily="49" charset="-122"/>
              </a:rPr>
              <a:t>美国比俄罗斯多获得几枚金牌？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8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3952855" y="9248775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列出算式：</a:t>
            </a:r>
            <a:endParaRPr lang="zh-CN" altLang="en-US" sz="60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3952855" y="3191510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问题五：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8427700" y="9248775"/>
            <a:ext cx="321691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6600" b="1" dirty="0">
                <a:solidFill>
                  <a:srgbClr val="5590A3"/>
                </a:solidFill>
                <a:cs typeface="黑体" panose="02010609060101010101" pitchFamily="49" charset="-122"/>
              </a:rPr>
              <a:t>36-23</a:t>
            </a:r>
            <a:endParaRPr lang="zh-CN" altLang="en-US" sz="6600" b="1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6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3952855" y="7098030"/>
            <a:ext cx="8407400" cy="2150745"/>
          </a:xfrm>
          <a:prstGeom prst="rect">
            <a:avLst/>
          </a:prstGeom>
        </p:spPr>
        <p:txBody>
          <a:bodyPr vert="horz" lIns="101600" tIns="0" rIns="82550" bIns="0" rtlCol="0">
            <a:normAutofit lnSpcReduction="20000"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dirty="0">
                <a:solidFill>
                  <a:srgbClr val="5590A3"/>
                </a:solidFill>
                <a:cs typeface="黑体" panose="02010609060101010101" pitchFamily="49" charset="-122"/>
              </a:rPr>
              <a:t>俄罗斯比美国少获得几枚金牌？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pic>
        <p:nvPicPr>
          <p:cNvPr id="4" name="Picture 7" descr="C:\Users\Administrator\Desktop\PPT素材02.pngPPT素材02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20590510" y="2344103"/>
            <a:ext cx="2588895" cy="211963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222 -0.070160 C -0.026182 -0.072960 -0.033044 -0.075761 -0.035494 -0.075761 C -0.050689 -0.075761 -0.066372 -0.032010 -0.066372 0.011740 C -0.066372 -0.010310 -0.074215 -0.032010 -0.081567 -0.032010 C -0.089409 -0.032010 -0.096761 -0.009960 -0.096761 0.011740 C -0.096761 0.000889 -0.100682 -0.010310 -0.104603 -0.010310 C -0.108524 -0.010310 -0.112445 0.000540 -0.112445 0.011740 C -0.112445 0.006139 -0.114405 0.000889 -0.116366 0.000889 C -0.118326 0.000889 -0.120288 0.006490 -0.120288 0.011740 C -0.120288 0.008940 -0.121268 0.006139 -0.122248 0.006139 C -0.122738 0.006139 -0.124208 0.008940 -0.124208 0.011740 C -0.124208 0.010339 -0.124698 0.008940 -0.125188 0.008940 C -0.125188 0.008590 -0.126168 0.010339 -0.126168 0.011740 C -0.126168 0.011040 -0.126168 0.010339 -0.126660 0.010339 C -0.126660 0.010690 -0.127150 0.011040 -0.127150 0.011740 C -0.127150 0.011389 -0.127150 0.011040 -0.127150 0.010690 C -0.127640 0.010690 -0.127640 0.011040 -0.127640 0.011389 C -0.128130 0.011389 -0.128130 0.011040 -0.128130 0.010690 C -0.128620 0.010690 -0.128620 0.011040 -0.128620 0.011389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" y="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10" grpId="0"/>
      <p:bldP spid="10" grpId="1"/>
      <p:bldP spid="3" grpId="0"/>
      <p:bldP spid="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椭圆 307"/>
          <p:cNvSpPr/>
          <p:nvPr/>
        </p:nvSpPr>
        <p:spPr>
          <a:xfrm>
            <a:off x="13777595" y="810958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419725" y="1079500"/>
            <a:ext cx="9306560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sz="88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计算</a:t>
            </a:r>
            <a:r>
              <a:rPr lang="en-US" altLang="zh-CN" sz="88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36-23</a:t>
            </a:r>
            <a:r>
              <a:rPr sz="88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2" name="Group 11"/>
          <p:cNvGrpSpPr/>
          <p:nvPr/>
        </p:nvGrpSpPr>
        <p:grpSpPr>
          <a:xfrm>
            <a:off x="8895570" y="3020797"/>
            <a:ext cx="7469518" cy="8360939"/>
            <a:chOff x="-262" y="62"/>
            <a:chExt cx="1426" cy="2114"/>
          </a:xfrm>
        </p:grpSpPr>
        <p:cxnSp>
          <p:nvCxnSpPr>
            <p:cNvPr id="23" name="直接连接符 297"/>
            <p:cNvCxnSpPr/>
            <p:nvPr/>
          </p:nvCxnSpPr>
          <p:spPr>
            <a:xfrm flipV="1">
              <a:off x="-262" y="402"/>
              <a:ext cx="1426" cy="4"/>
            </a:xfrm>
            <a:prstGeom prst="line">
              <a:avLst/>
            </a:prstGeom>
            <a:ln w="76200" cap="flat" cmpd="sng">
              <a:solidFill>
                <a:srgbClr val="5590A3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34" name="直接连接符 299"/>
            <p:cNvCxnSpPr/>
            <p:nvPr/>
          </p:nvCxnSpPr>
          <p:spPr>
            <a:xfrm flipH="1">
              <a:off x="468" y="62"/>
              <a:ext cx="1" cy="2114"/>
            </a:xfrm>
            <a:prstGeom prst="line">
              <a:avLst/>
            </a:prstGeom>
            <a:ln w="76200">
              <a:solidFill>
                <a:srgbClr val="5590A3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00"/>
            <p:cNvSpPr txBox="1"/>
            <p:nvPr/>
          </p:nvSpPr>
          <p:spPr>
            <a:xfrm>
              <a:off x="670" y="62"/>
              <a:ext cx="376" cy="3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8000" b="1" dirty="0">
                  <a:solidFill>
                    <a:srgbClr val="5590A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个</a:t>
              </a:r>
              <a:endParaRPr lang="zh-CN" altLang="en-US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6" name="TextBox 301"/>
            <p:cNvSpPr txBox="1"/>
            <p:nvPr/>
          </p:nvSpPr>
          <p:spPr>
            <a:xfrm>
              <a:off x="20" y="68"/>
              <a:ext cx="376" cy="3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8000" b="1" dirty="0">
                  <a:solidFill>
                    <a:srgbClr val="5590A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十</a:t>
              </a:r>
              <a:endParaRPr lang="zh-CN" altLang="en-US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209" name="椭圆 307"/>
          <p:cNvSpPr/>
          <p:nvPr/>
        </p:nvSpPr>
        <p:spPr>
          <a:xfrm>
            <a:off x="13777595" y="466534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8215" name="椭圆 325"/>
          <p:cNvSpPr/>
          <p:nvPr/>
        </p:nvSpPr>
        <p:spPr>
          <a:xfrm>
            <a:off x="10050780" y="7019290"/>
            <a:ext cx="2110740" cy="200977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8216" name="椭圆 328"/>
          <p:cNvSpPr/>
          <p:nvPr/>
        </p:nvSpPr>
        <p:spPr>
          <a:xfrm>
            <a:off x="10039985" y="9182735"/>
            <a:ext cx="2110105" cy="199326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cxnSp>
        <p:nvCxnSpPr>
          <p:cNvPr id="8217" name="直接连接符 334"/>
          <p:cNvCxnSpPr/>
          <p:nvPr/>
        </p:nvCxnSpPr>
        <p:spPr>
          <a:xfrm>
            <a:off x="13777595" y="8109585"/>
            <a:ext cx="930910" cy="91376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8220" name="直接连接符 339"/>
          <p:cNvCxnSpPr/>
          <p:nvPr/>
        </p:nvCxnSpPr>
        <p:spPr>
          <a:xfrm>
            <a:off x="10149840" y="7120890"/>
            <a:ext cx="1963420" cy="1867535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5" name="椭圆 325"/>
          <p:cNvSpPr/>
          <p:nvPr/>
        </p:nvSpPr>
        <p:spPr>
          <a:xfrm>
            <a:off x="10038715" y="4665345"/>
            <a:ext cx="2110740" cy="207581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47" name="椭圆 307"/>
          <p:cNvSpPr/>
          <p:nvPr/>
        </p:nvSpPr>
        <p:spPr>
          <a:xfrm>
            <a:off x="13786485" y="5821680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48" name="椭圆 307"/>
          <p:cNvSpPr/>
          <p:nvPr/>
        </p:nvSpPr>
        <p:spPr>
          <a:xfrm>
            <a:off x="13777595" y="7019290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50" name="椭圆 307"/>
          <p:cNvSpPr/>
          <p:nvPr/>
        </p:nvSpPr>
        <p:spPr>
          <a:xfrm>
            <a:off x="13777595" y="918273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51" name="椭圆 307"/>
          <p:cNvSpPr/>
          <p:nvPr/>
        </p:nvSpPr>
        <p:spPr>
          <a:xfrm>
            <a:off x="13777595" y="1025588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cxnSp>
        <p:nvCxnSpPr>
          <p:cNvPr id="52" name="直接连接符 339"/>
          <p:cNvCxnSpPr/>
          <p:nvPr/>
        </p:nvCxnSpPr>
        <p:spPr>
          <a:xfrm>
            <a:off x="10039985" y="9182735"/>
            <a:ext cx="1953260" cy="179959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3" name="直接连接符 334"/>
          <p:cNvCxnSpPr/>
          <p:nvPr/>
        </p:nvCxnSpPr>
        <p:spPr>
          <a:xfrm>
            <a:off x="13777595" y="9182735"/>
            <a:ext cx="896620" cy="8890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5" name="直接连接符 334"/>
          <p:cNvCxnSpPr/>
          <p:nvPr/>
        </p:nvCxnSpPr>
        <p:spPr>
          <a:xfrm>
            <a:off x="13786485" y="10255885"/>
            <a:ext cx="930910" cy="91376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61" name="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0608310" y="1079500"/>
            <a:ext cx="9323705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sz="88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摆圆片法</a:t>
            </a:r>
            <a:endParaRPr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4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42440" y="5208905"/>
            <a:ext cx="8407400" cy="164274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一个   代表</a:t>
            </a:r>
            <a:r>
              <a:rPr lang="en-US" altLang="zh-CN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10</a:t>
            </a:r>
            <a:endParaRPr lang="zh-CN" altLang="en-US" sz="6000" b="1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0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75" name="椭圆 325"/>
          <p:cNvSpPr/>
          <p:nvPr/>
        </p:nvSpPr>
        <p:spPr>
          <a:xfrm>
            <a:off x="3545205" y="5405120"/>
            <a:ext cx="919480" cy="88963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76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742440" y="6657340"/>
            <a:ext cx="8407400" cy="164274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一个   代表 </a:t>
            </a:r>
            <a:r>
              <a:rPr lang="en-US" altLang="zh-CN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1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77" name="椭圆 307"/>
          <p:cNvSpPr/>
          <p:nvPr/>
        </p:nvSpPr>
        <p:spPr>
          <a:xfrm>
            <a:off x="3545205" y="6851650"/>
            <a:ext cx="918845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78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9968865" y="11381740"/>
            <a:ext cx="2326005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8800" dirty="0">
                <a:solidFill>
                  <a:srgbClr val="5590A3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endParaRPr lang="en-US" altLang="zh-CN" sz="8800" dirty="0">
              <a:solidFill>
                <a:srgbClr val="5590A3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9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3062585" y="11381740"/>
            <a:ext cx="2326005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8800" dirty="0">
                <a:solidFill>
                  <a:srgbClr val="5590A3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endParaRPr lang="en-US" altLang="zh-CN" sz="8800" dirty="0">
              <a:solidFill>
                <a:srgbClr val="5590A3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5" name="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5388590" y="5584825"/>
            <a:ext cx="6320155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8800" dirty="0">
                <a:solidFill>
                  <a:srgbClr val="5590A3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3   2  </a:t>
            </a:r>
            <a:endParaRPr lang="en-US" altLang="zh-CN" sz="8800" dirty="0">
              <a:solidFill>
                <a:srgbClr val="5590A3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6" name="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20775930" y="4859655"/>
            <a:ext cx="1120140" cy="197802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8800" dirty="0">
                <a:solidFill>
                  <a:srgbClr val="5590A3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= </a:t>
            </a:r>
            <a:endParaRPr lang="en-US" altLang="zh-CN" sz="8800" dirty="0">
              <a:solidFill>
                <a:srgbClr val="5590A3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7" name="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6725265" y="5584825"/>
            <a:ext cx="4798060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8800" dirty="0">
                <a:solidFill>
                  <a:srgbClr val="5590A3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6   3</a:t>
            </a:r>
            <a:endParaRPr lang="en-US" altLang="zh-CN" sz="8800" dirty="0">
              <a:solidFill>
                <a:srgbClr val="5590A3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8" name="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8354675" y="4859655"/>
            <a:ext cx="1120140" cy="199199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8800" dirty="0">
                <a:solidFill>
                  <a:srgbClr val="5590A3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- </a:t>
            </a:r>
            <a:endParaRPr lang="en-US" altLang="zh-CN" sz="8800" dirty="0">
              <a:solidFill>
                <a:srgbClr val="5590A3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1" name="标题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21721445" y="5584825"/>
            <a:ext cx="1583055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8800" dirty="0">
                <a:solidFill>
                  <a:srgbClr val="5590A3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13</a:t>
            </a:r>
            <a:endParaRPr lang="en-US" altLang="zh-CN" sz="8800" dirty="0">
              <a:solidFill>
                <a:srgbClr val="5590A3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2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2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7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2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5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6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7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3" grpId="0"/>
      <p:bldP spid="8209" grpId="0" animBg="1"/>
      <p:bldP spid="8215" grpId="0" animBg="1"/>
      <p:bldP spid="8216" grpId="0" animBg="1"/>
      <p:bldP spid="45" grpId="0" animBg="1"/>
      <p:bldP spid="47" grpId="0" bldLvl="0" animBg="1"/>
      <p:bldP spid="48" grpId="0" animBg="1"/>
      <p:bldP spid="50" grpId="0" animBg="1"/>
      <p:bldP spid="51" grpId="0" animBg="1"/>
      <p:bldP spid="61" grpId="0"/>
      <p:bldP spid="74" grpId="0"/>
      <p:bldP spid="75" grpId="0" bldLvl="0" animBg="1"/>
      <p:bldP spid="76" grpId="0"/>
      <p:bldP spid="77" grpId="0" bldLvl="0" animBg="1"/>
      <p:bldP spid="78" grpId="0"/>
      <p:bldP spid="79" grpId="0"/>
      <p:bldP spid="85" grpId="0"/>
      <p:bldP spid="86" grpId="0"/>
      <p:bldP spid="87" grpId="0"/>
      <p:bldP spid="88" grpId="0"/>
      <p:bldP spid="91" grpId="1"/>
      <p:bldP spid="91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5763895" y="1435100"/>
            <a:ext cx="7800340" cy="1798320"/>
          </a:xfrm>
        </p:spPr>
        <p:txBody>
          <a:bodyPr/>
          <a:lstStyle/>
          <a:p>
            <a:pPr algn="ctr"/>
            <a:r>
              <a:rPr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计算</a:t>
            </a:r>
            <a:r>
              <a:rPr lang="en-US" alt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36-23</a:t>
            </a:r>
            <a:r>
              <a:rPr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：</a:t>
            </a:r>
            <a:endParaRPr lang="zh-CN" altLang="en-US"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  <p:custDataLst>
              <p:tags r:id="rId2"/>
            </p:custDataLst>
          </p:nvPr>
        </p:nvSpPr>
        <p:spPr>
          <a:xfrm>
            <a:off x="14466570" y="5611495"/>
            <a:ext cx="7171055" cy="11049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zh-CN" sz="88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36 - 23 = </a:t>
            </a:r>
            <a:endParaRPr lang="en-US" altLang="zh-CN" sz="88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9985375" y="4506595"/>
            <a:ext cx="23856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 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0534015" y="8004175"/>
            <a:ext cx="128841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9046845" y="6305550"/>
            <a:ext cx="24834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8515985" y="7915910"/>
            <a:ext cx="5812155" cy="88265"/>
          </a:xfrm>
          <a:prstGeom prst="line">
            <a:avLst/>
          </a:prstGeom>
          <a:ln w="76200">
            <a:solidFill>
              <a:srgbClr val="5590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1530330" y="6132195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0728960" y="6132195"/>
            <a:ext cx="89916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1530330" y="8004175"/>
            <a:ext cx="11410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6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20685760" y="5611495"/>
            <a:ext cx="141795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8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13</a:t>
            </a:r>
            <a:r>
              <a:rPr lang="en-US" altLang="zh-CN" sz="7200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altLang="zh-CN" sz="7200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1530330" y="4506595"/>
            <a:ext cx="114173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1" name="标题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9985375" y="1435100"/>
            <a:ext cx="9323705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sz="88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列竖式法</a:t>
            </a:r>
            <a:endParaRPr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3" grpId="2" build="p"/>
      <p:bldP spid="6" grpId="0"/>
      <p:bldP spid="9" grpId="0"/>
      <p:bldP spid="9" grpId="2"/>
      <p:bldP spid="10" grpId="0"/>
      <p:bldP spid="14" grpId="0"/>
      <p:bldP spid="16" grpId="0"/>
      <p:bldP spid="16" grpId="2"/>
      <p:bldP spid="26" grpId="0"/>
      <p:bldP spid="26" grpId="1"/>
      <p:bldP spid="5" grpId="0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07"/>
          <p:cNvSpPr/>
          <p:nvPr/>
        </p:nvSpPr>
        <p:spPr>
          <a:xfrm>
            <a:off x="9881870" y="824801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cxnSp>
        <p:nvCxnSpPr>
          <p:cNvPr id="5" name="直接连接符 334"/>
          <p:cNvCxnSpPr/>
          <p:nvPr/>
        </p:nvCxnSpPr>
        <p:spPr>
          <a:xfrm>
            <a:off x="9881870" y="8248015"/>
            <a:ext cx="930910" cy="91376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6" name="椭圆 307"/>
          <p:cNvSpPr/>
          <p:nvPr/>
        </p:nvSpPr>
        <p:spPr>
          <a:xfrm>
            <a:off x="9881870" y="932116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7" name="椭圆 307"/>
          <p:cNvSpPr/>
          <p:nvPr/>
        </p:nvSpPr>
        <p:spPr>
          <a:xfrm>
            <a:off x="9881870" y="1039431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cxnSp>
        <p:nvCxnSpPr>
          <p:cNvPr id="8" name="直接连接符 334"/>
          <p:cNvCxnSpPr/>
          <p:nvPr/>
        </p:nvCxnSpPr>
        <p:spPr>
          <a:xfrm>
            <a:off x="9881870" y="9321165"/>
            <a:ext cx="896620" cy="8890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" name="直接连接符 334"/>
          <p:cNvCxnSpPr/>
          <p:nvPr/>
        </p:nvCxnSpPr>
        <p:spPr>
          <a:xfrm>
            <a:off x="9890760" y="10394315"/>
            <a:ext cx="930910" cy="91376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10" name="Group 11"/>
          <p:cNvGrpSpPr/>
          <p:nvPr/>
        </p:nvGrpSpPr>
        <p:grpSpPr>
          <a:xfrm>
            <a:off x="4864290" y="3159862"/>
            <a:ext cx="7605709" cy="8360939"/>
            <a:chOff x="-288" y="62"/>
            <a:chExt cx="1452" cy="2114"/>
          </a:xfrm>
        </p:grpSpPr>
        <p:cxnSp>
          <p:nvCxnSpPr>
            <p:cNvPr id="11" name="直接连接符 297"/>
            <p:cNvCxnSpPr/>
            <p:nvPr/>
          </p:nvCxnSpPr>
          <p:spPr>
            <a:xfrm flipV="1">
              <a:off x="-288" y="402"/>
              <a:ext cx="1452" cy="1"/>
            </a:xfrm>
            <a:prstGeom prst="line">
              <a:avLst/>
            </a:prstGeom>
            <a:ln w="76200" cap="flat" cmpd="sng">
              <a:solidFill>
                <a:srgbClr val="5590A3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2" name="直接连接符 299"/>
            <p:cNvCxnSpPr/>
            <p:nvPr/>
          </p:nvCxnSpPr>
          <p:spPr>
            <a:xfrm flipH="1">
              <a:off x="468" y="62"/>
              <a:ext cx="1" cy="2114"/>
            </a:xfrm>
            <a:prstGeom prst="line">
              <a:avLst/>
            </a:prstGeom>
            <a:ln w="76200">
              <a:solidFill>
                <a:srgbClr val="5590A3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300"/>
            <p:cNvSpPr txBox="1"/>
            <p:nvPr/>
          </p:nvSpPr>
          <p:spPr>
            <a:xfrm>
              <a:off x="670" y="62"/>
              <a:ext cx="376" cy="3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8000" b="1" dirty="0">
                  <a:solidFill>
                    <a:srgbClr val="5590A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个</a:t>
              </a:r>
              <a:endParaRPr lang="zh-CN" altLang="en-US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TextBox 301"/>
            <p:cNvSpPr txBox="1"/>
            <p:nvPr/>
          </p:nvSpPr>
          <p:spPr>
            <a:xfrm>
              <a:off x="20" y="68"/>
              <a:ext cx="376" cy="3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8000" b="1" dirty="0">
                  <a:solidFill>
                    <a:srgbClr val="5590A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十</a:t>
              </a:r>
              <a:endParaRPr lang="zh-CN" altLang="en-US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5" name="椭圆 307"/>
          <p:cNvSpPr/>
          <p:nvPr/>
        </p:nvSpPr>
        <p:spPr>
          <a:xfrm>
            <a:off x="9882505" y="4804410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16" name="椭圆 325"/>
          <p:cNvSpPr/>
          <p:nvPr/>
        </p:nvSpPr>
        <p:spPr>
          <a:xfrm>
            <a:off x="6155690" y="7158355"/>
            <a:ext cx="2110740" cy="200977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17" name="椭圆 328"/>
          <p:cNvSpPr/>
          <p:nvPr/>
        </p:nvSpPr>
        <p:spPr>
          <a:xfrm>
            <a:off x="6144895" y="9321800"/>
            <a:ext cx="2110105" cy="199326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cxnSp>
        <p:nvCxnSpPr>
          <p:cNvPr id="18" name="直接连接符 339"/>
          <p:cNvCxnSpPr/>
          <p:nvPr/>
        </p:nvCxnSpPr>
        <p:spPr>
          <a:xfrm>
            <a:off x="6254750" y="7259955"/>
            <a:ext cx="1963420" cy="1867535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" name="椭圆 325"/>
          <p:cNvSpPr/>
          <p:nvPr/>
        </p:nvSpPr>
        <p:spPr>
          <a:xfrm>
            <a:off x="6143625" y="4804410"/>
            <a:ext cx="2110740" cy="207581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20" name="椭圆 307"/>
          <p:cNvSpPr/>
          <p:nvPr/>
        </p:nvSpPr>
        <p:spPr>
          <a:xfrm>
            <a:off x="9891395" y="596074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21" name="椭圆 307"/>
          <p:cNvSpPr/>
          <p:nvPr/>
        </p:nvSpPr>
        <p:spPr>
          <a:xfrm>
            <a:off x="9882505" y="715835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cxnSp>
        <p:nvCxnSpPr>
          <p:cNvPr id="24" name="直接连接符 339"/>
          <p:cNvCxnSpPr/>
          <p:nvPr/>
        </p:nvCxnSpPr>
        <p:spPr>
          <a:xfrm>
            <a:off x="6144895" y="9321800"/>
            <a:ext cx="1953260" cy="179959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4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6779240" y="4428490"/>
            <a:ext cx="89916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 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6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6584295" y="7093585"/>
            <a:ext cx="128841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4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4939010" y="5775325"/>
            <a:ext cx="24834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V="1">
            <a:off x="15449550" y="7227570"/>
            <a:ext cx="4474845" cy="29845"/>
          </a:xfrm>
          <a:prstGeom prst="line">
            <a:avLst/>
          </a:prstGeom>
          <a:ln w="76200">
            <a:solidFill>
              <a:srgbClr val="5590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7422495" y="5775325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8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6779240" y="5775325"/>
            <a:ext cx="89916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9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7471390" y="7093585"/>
            <a:ext cx="11410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0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7471390" y="4428490"/>
            <a:ext cx="114173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2" name="标题 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7021195" y="1019810"/>
            <a:ext cx="9758045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计算</a:t>
            </a:r>
            <a:r>
              <a:rPr 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：</a:t>
            </a:r>
            <a:r>
              <a:rPr lang="en-US" alt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36-23 = </a:t>
            </a:r>
            <a:endParaRPr lang="zh-CN" altLang="en-US"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3" name="标题 1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4638020" y="1019810"/>
            <a:ext cx="3783330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lang="en-US" alt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13  </a:t>
            </a:r>
            <a:endParaRPr lang="zh-CN" altLang="en-US"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1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0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7" dur="2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0" dur="2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1" dur="2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2" dur="2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3" dur="2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5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1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"/>
                            </p:stCondLst>
                            <p:childTnLst>
                              <p:par>
                                <p:cTn id="16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4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44" grpId="1"/>
      <p:bldP spid="44" grpId="2"/>
      <p:bldP spid="46" grpId="0"/>
      <p:bldP spid="46" grpId="1"/>
      <p:bldP spid="54" grpId="1"/>
      <p:bldP spid="57" grpId="1"/>
      <p:bldP spid="57" grpId="2"/>
      <p:bldP spid="58" grpId="1"/>
      <p:bldP spid="58" grpId="2"/>
      <p:bldP spid="59" grpId="0" bldLvl="0" build="allAtOnce"/>
      <p:bldP spid="59" grpId="1" bldLvl="0" build="allAtOnce"/>
      <p:bldP spid="60" grpId="1"/>
      <p:bldP spid="60" grpId="3"/>
      <p:bldP spid="62" grpId="0"/>
      <p:bldP spid="63" grpId="0"/>
      <p:bldP spid="6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3952855" y="7573645"/>
            <a:ext cx="8269605" cy="162306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6000" dirty="0">
                <a:solidFill>
                  <a:srgbClr val="5590A3"/>
                </a:solidFill>
                <a:cs typeface="黑体" panose="02010609060101010101" pitchFamily="49" charset="-122"/>
                <a:sym typeface="+mn-ea"/>
              </a:rPr>
              <a:t>              </a:t>
            </a:r>
            <a:r>
              <a:rPr lang="zh-CN" altLang="en-US" sz="6000" dirty="0">
                <a:solidFill>
                  <a:srgbClr val="5590A3"/>
                </a:solidFill>
                <a:cs typeface="黑体" panose="02010609060101010101" pitchFamily="49" charset="-122"/>
                <a:sym typeface="+mn-ea"/>
              </a:rPr>
              <a:t>所以</a:t>
            </a:r>
            <a:r>
              <a:rPr lang="en-US" altLang="zh-CN" sz="6000" dirty="0">
                <a:solidFill>
                  <a:srgbClr val="5590A3"/>
                </a:solidFill>
                <a:cs typeface="黑体" panose="02010609060101010101" pitchFamily="49" charset="-122"/>
              </a:rPr>
              <a:t>美国比俄罗斯多获得   金牌。 </a:t>
            </a:r>
            <a:endParaRPr lang="en-US" altLang="zh-CN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21420000">
            <a:off x="2451100" y="3385820"/>
            <a:ext cx="10715625" cy="8184515"/>
          </a:xfrm>
          <a:prstGeom prst="roundRect">
            <a:avLst>
              <a:gd name="adj" fmla="val 3748"/>
            </a:avLst>
          </a:prstGeom>
          <a:solidFill>
            <a:srgbClr val="FCCA6B"/>
          </a:solidFill>
          <a:ln>
            <a:noFill/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2844165" y="3233420"/>
            <a:ext cx="10715625" cy="8184515"/>
          </a:xfrm>
          <a:prstGeom prst="roundRect">
            <a:avLst>
              <a:gd name="adj" fmla="val 3995"/>
            </a:avLst>
          </a:prstGeom>
          <a:solidFill>
            <a:schemeClr val="bg1"/>
          </a:solidFill>
          <a:ln>
            <a:solidFill>
              <a:srgbClr val="FABF49"/>
            </a:solidFill>
          </a:ln>
          <a:effectLst>
            <a:outerShdw blurRad="317500" dist="50800" dir="5400000" algn="ctr" rotWithShape="0">
              <a:schemeClr val="accent2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ctrTitle" idx="4294967295"/>
            <p:custDataLst>
              <p:tags r:id="rId2"/>
            </p:custDataLst>
          </p:nvPr>
        </p:nvSpPr>
        <p:spPr>
          <a:xfrm>
            <a:off x="2244090" y="953135"/>
            <a:ext cx="20668615" cy="1798320"/>
          </a:xfrm>
        </p:spPr>
        <p:txBody>
          <a:bodyPr/>
          <a:lstStyle/>
          <a:p>
            <a:pPr algn="ctr"/>
            <a:r>
              <a:rPr sz="8000" dirty="0">
                <a:solidFill>
                  <a:srgbClr val="FF6927"/>
                </a:solidFill>
                <a:ea typeface="黑体" panose="02010609060101010101" pitchFamily="49" charset="-122"/>
              </a:rPr>
              <a:t>根据这些信息提出用减法解决的数学问题</a:t>
            </a:r>
            <a:endParaRPr sz="8000" dirty="0">
              <a:solidFill>
                <a:srgbClr val="FF6927"/>
              </a:solidFill>
              <a:ea typeface="黑体" panose="02010609060101010101" pitchFamily="49" charset="-122"/>
            </a:endParaRPr>
          </a:p>
        </p:txBody>
      </p:sp>
      <p:pic>
        <p:nvPicPr>
          <p:cNvPr id="12" name="图片 11" descr="C:\Users\Administrator\Desktop\奥运奖牌榜.png奥运奖牌榜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44165" y="4273550"/>
            <a:ext cx="10523855" cy="5790565"/>
          </a:xfrm>
          <a:prstGeom prst="rect">
            <a:avLst/>
          </a:prstGeom>
        </p:spPr>
      </p:pic>
      <p:sp>
        <p:nvSpPr>
          <p:cNvPr id="5" name="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748405" y="3601085"/>
            <a:ext cx="8907145" cy="50990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en-US" altLang="zh-CN"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2008</a:t>
            </a:r>
            <a:r>
              <a:rPr sz="60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年北京奥运金牌榜</a:t>
            </a:r>
            <a:endParaRPr lang="en-US" altLang="zh-CN" sz="60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3952855" y="4273550"/>
            <a:ext cx="8407400" cy="377126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dirty="0">
                <a:solidFill>
                  <a:srgbClr val="5590A3"/>
                </a:solidFill>
                <a:cs typeface="黑体" panose="02010609060101010101" pitchFamily="49" charset="-122"/>
              </a:rPr>
              <a:t>美国比俄罗斯多获得几枚金牌？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8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3952855" y="6666865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答案：</a:t>
            </a:r>
            <a:endParaRPr lang="zh-CN" altLang="en-US" sz="60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3952855" y="3044190"/>
            <a:ext cx="8407400" cy="162306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问题：</a:t>
            </a: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  <a:p>
            <a:pPr marL="0" indent="0" algn="l">
              <a:buNone/>
            </a:pPr>
            <a:endParaRPr lang="zh-CN" altLang="en-US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3952855" y="7573645"/>
            <a:ext cx="8268970" cy="162306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zh-CN" altLang="en-US" sz="6000" dirty="0">
                <a:solidFill>
                  <a:srgbClr val="5590A3"/>
                </a:solidFill>
                <a:cs typeface="黑体" panose="02010609060101010101" pitchFamily="49" charset="-122"/>
                <a:sym typeface="+mn-ea"/>
              </a:rPr>
              <a:t>因为</a:t>
            </a:r>
            <a:r>
              <a:rPr lang="en-US" altLang="zh-CN" sz="6000" dirty="0">
                <a:solidFill>
                  <a:srgbClr val="5590A3"/>
                </a:solidFill>
                <a:cs typeface="黑体" panose="02010609060101010101" pitchFamily="49" charset="-122"/>
                <a:sym typeface="+mn-ea"/>
              </a:rPr>
              <a:t>36-23=   </a:t>
            </a:r>
            <a:r>
              <a:rPr lang="zh-CN" altLang="en-US" sz="6000" dirty="0">
                <a:solidFill>
                  <a:srgbClr val="5590A3"/>
                </a:solidFill>
                <a:cs typeface="黑体" panose="02010609060101010101" pitchFamily="49" charset="-122"/>
                <a:sym typeface="+mn-ea"/>
              </a:rPr>
              <a:t>，</a:t>
            </a:r>
            <a:endParaRPr lang="en-US" altLang="zh-CN" sz="6000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8058130" y="7573645"/>
            <a:ext cx="1419860" cy="162306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13</a:t>
            </a:r>
            <a:endParaRPr lang="en-US" altLang="zh-CN" sz="60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sp>
        <p:nvSpPr>
          <p:cNvPr id="11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20429220" y="8692515"/>
            <a:ext cx="2159635" cy="162306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13</a:t>
            </a:r>
            <a:r>
              <a:rPr lang="zh-CN" altLang="en-US" sz="6000" b="1" dirty="0">
                <a:solidFill>
                  <a:srgbClr val="5590A3"/>
                </a:solidFill>
                <a:cs typeface="黑体" panose="02010609060101010101" pitchFamily="49" charset="-122"/>
              </a:rPr>
              <a:t>枚</a:t>
            </a:r>
            <a:endParaRPr lang="zh-CN" altLang="en-US" sz="6000" b="1" dirty="0">
              <a:solidFill>
                <a:srgbClr val="5590A3"/>
              </a:solidFill>
              <a:cs typeface="黑体" panose="02010609060101010101" pitchFamily="49" charset="-122"/>
            </a:endParaRPr>
          </a:p>
        </p:txBody>
      </p:sp>
      <p:pic>
        <p:nvPicPr>
          <p:cNvPr id="16" name="Picture 7" descr="C:\Users\Administrator\Desktop\PPT素材02.pngPPT素材02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20590510" y="2344103"/>
            <a:ext cx="2588895" cy="211963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222 -0.070160 C -0.026182 -0.072960 -0.033044 -0.075761 -0.035494 -0.075761 C -0.050689 -0.075761 -0.066372 -0.032010 -0.066372 0.011740 C -0.066372 -0.010310 -0.074215 -0.032010 -0.081567 -0.032010 C -0.089409 -0.032010 -0.096761 -0.009960 -0.096761 0.011740 C -0.096761 0.000889 -0.100682 -0.010310 -0.104603 -0.010310 C -0.108524 -0.010310 -0.112445 0.000540 -0.112445 0.011740 C -0.112445 0.006139 -0.114405 0.000889 -0.116366 0.000889 C -0.118326 0.000889 -0.120288 0.006490 -0.120288 0.011740 C -0.120288 0.008940 -0.121268 0.006139 -0.122248 0.006139 C -0.122738 0.006139 -0.124208 0.008940 -0.124208 0.011740 C -0.124208 0.010339 -0.124698 0.008940 -0.125188 0.008940 C -0.125188 0.008590 -0.126168 0.010339 -0.126168 0.011740 C -0.126168 0.011040 -0.126168 0.010339 -0.126660 0.010339 C -0.126660 0.010690 -0.127150 0.011040 -0.127150 0.011740 C -0.127150 0.011389 -0.127150 0.011040 -0.127150 0.010690 C -0.127640 0.010690 -0.127640 0.011040 -0.127640 0.011389 C -0.128130 0.011389 -0.128130 0.011040 -0.128130 0.010690 C -0.128620 0.010690 -0.128620 0.011040 -0.128620 0.011389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" y="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  <p:bldP spid="10" grpId="0"/>
      <p:bldP spid="4" grpId="0" bldLvl="0" build="allAtOnce"/>
      <p:bldP spid="4" grpId="1" bldLvl="0" build="allAtOnce"/>
      <p:bldP spid="11" grpId="0" bldLvl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5229727" y="1435351"/>
            <a:ext cx="14285913" cy="1798637"/>
          </a:xfrm>
        </p:spPr>
        <p:txBody>
          <a:bodyPr/>
          <a:lstStyle/>
          <a:p>
            <a:pPr algn="ctr"/>
            <a:r>
              <a:rPr lang="zh-CN" altLang="en-US" sz="96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口 算</a:t>
            </a:r>
            <a:endParaRPr lang="zh-CN" altLang="en-US" sz="96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482330" y="3331210"/>
            <a:ext cx="6523990" cy="7853680"/>
          </a:xfrm>
          <a:prstGeom prst="rect">
            <a:avLst/>
          </a:prstGeom>
        </p:spPr>
        <p:txBody>
          <a:bodyPr vert="horz" lIns="101600" tIns="0" rIns="82550" bIns="0" rtlCol="0">
            <a:normAutofit lnSpcReduction="20000"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35 -  4 =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algn="l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63 - 20 =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algn="l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84 - 30 =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algn="l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57 -  4 =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algn="l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64 - 50 =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3050520" y="3072130"/>
            <a:ext cx="3117215" cy="159829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31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3050520" y="4670425"/>
            <a:ext cx="3117215" cy="159829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43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3050520" y="6059170"/>
            <a:ext cx="3117215" cy="159829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54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3050520" y="7529195"/>
            <a:ext cx="3117215" cy="159829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53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3050520" y="8884285"/>
            <a:ext cx="3117215" cy="159829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14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4176395" y="1587500"/>
            <a:ext cx="17254855" cy="1798320"/>
          </a:xfrm>
        </p:spPr>
        <p:txBody>
          <a:bodyPr/>
          <a:lstStyle/>
          <a:p>
            <a:pPr algn="ctr"/>
            <a:r>
              <a:rPr lang="zh-CN" altLang="en-US" sz="96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列减法竖式时需要注意些什么？</a:t>
            </a:r>
            <a:endParaRPr lang="zh-CN" altLang="en-US" sz="96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161655" y="3944620"/>
            <a:ext cx="8058785" cy="253873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sz="8000" b="1" dirty="0">
                <a:solidFill>
                  <a:srgbClr val="5590A3"/>
                </a:solidFill>
                <a:ea typeface="黑体" panose="02010609060101010101" pitchFamily="49" charset="-122"/>
              </a:rPr>
              <a:t>相同数位要对齐，</a:t>
            </a:r>
            <a:endParaRPr sz="8000" b="1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  <p:pic>
        <p:nvPicPr>
          <p:cNvPr id="12324" name="Picture 37" descr="C:\Users\Administrator\Desktop\PPT素材01.pngPPT素材0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flipH="1">
            <a:off x="6306185" y="5299710"/>
            <a:ext cx="14876145" cy="71507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8161655" y="5702935"/>
            <a:ext cx="10135870" cy="253873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sz="8000" b="1" dirty="0">
                <a:solidFill>
                  <a:srgbClr val="5590A3"/>
                </a:solidFill>
                <a:ea typeface="黑体" panose="02010609060101010101" pitchFamily="49" charset="-122"/>
              </a:rPr>
              <a:t>要从个位上减起。</a:t>
            </a:r>
            <a:endParaRPr sz="8000" b="1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6306185" y="7397750"/>
            <a:ext cx="13847445" cy="253873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sz="8000" b="1" dirty="0">
                <a:solidFill>
                  <a:srgbClr val="5590A3"/>
                </a:solidFill>
                <a:ea typeface="黑体" panose="02010609060101010101" pitchFamily="49" charset="-122"/>
              </a:rPr>
              <a:t>看清楚是减号还是加号。</a:t>
            </a:r>
            <a:endParaRPr sz="8000" b="1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 userDrawn="1"/>
        </p:nvSpPr>
        <p:spPr>
          <a:xfrm>
            <a:off x="4677410" y="4659630"/>
            <a:ext cx="17863820" cy="200406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叶子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5255260" y="4363085"/>
            <a:ext cx="17981930" cy="3582670"/>
          </a:xfrm>
          <a:prstGeom prst="rect">
            <a:avLst/>
          </a:prstGeom>
        </p:spPr>
      </p:pic>
      <p:pic>
        <p:nvPicPr>
          <p:cNvPr id="3" name="图片 2" descr="书本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9900" y="4016375"/>
            <a:ext cx="2574290" cy="2647315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ctrTitle" idx="4294967295"/>
            <p:custDataLst>
              <p:tags r:id="rId3"/>
            </p:custDataLst>
          </p:nvPr>
        </p:nvSpPr>
        <p:spPr>
          <a:xfrm>
            <a:off x="4342765" y="4761865"/>
            <a:ext cx="18198465" cy="1798955"/>
          </a:xfrm>
        </p:spPr>
        <p:txBody>
          <a:bodyPr/>
          <a:lstStyle/>
          <a:p>
            <a:pPr algn="ctr"/>
            <a:r>
              <a:rPr lang="zh-CN" altLang="en-US" sz="100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知 识 应 用</a:t>
            </a:r>
            <a:endParaRPr lang="zh-CN" altLang="en-US" sz="100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325"/>
          <p:cNvSpPr/>
          <p:nvPr/>
        </p:nvSpPr>
        <p:spPr>
          <a:xfrm>
            <a:off x="6435090" y="7569835"/>
            <a:ext cx="1561465" cy="150431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4" name="椭圆 307"/>
          <p:cNvSpPr/>
          <p:nvPr/>
        </p:nvSpPr>
        <p:spPr>
          <a:xfrm>
            <a:off x="9977755" y="694245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cxnSp>
        <p:nvCxnSpPr>
          <p:cNvPr id="5" name="直接连接符 334"/>
          <p:cNvCxnSpPr/>
          <p:nvPr/>
        </p:nvCxnSpPr>
        <p:spPr>
          <a:xfrm>
            <a:off x="9977755" y="6942455"/>
            <a:ext cx="930910" cy="91376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6" name="椭圆 307"/>
          <p:cNvSpPr/>
          <p:nvPr/>
        </p:nvSpPr>
        <p:spPr>
          <a:xfrm>
            <a:off x="9994900" y="838009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7" name="椭圆 307"/>
          <p:cNvSpPr/>
          <p:nvPr/>
        </p:nvSpPr>
        <p:spPr>
          <a:xfrm>
            <a:off x="9977755" y="9853930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cxnSp>
        <p:nvCxnSpPr>
          <p:cNvPr id="8" name="直接连接符 334"/>
          <p:cNvCxnSpPr/>
          <p:nvPr/>
        </p:nvCxnSpPr>
        <p:spPr>
          <a:xfrm>
            <a:off x="10029190" y="8410575"/>
            <a:ext cx="896620" cy="8890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" name="直接连接符 334"/>
          <p:cNvCxnSpPr/>
          <p:nvPr/>
        </p:nvCxnSpPr>
        <p:spPr>
          <a:xfrm>
            <a:off x="9977755" y="9853930"/>
            <a:ext cx="930910" cy="91376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10" name="Group 11"/>
          <p:cNvGrpSpPr/>
          <p:nvPr/>
        </p:nvGrpSpPr>
        <p:grpSpPr>
          <a:xfrm>
            <a:off x="4959350" y="2703195"/>
            <a:ext cx="7605395" cy="8100695"/>
            <a:chOff x="-288" y="62"/>
            <a:chExt cx="1452" cy="2114"/>
          </a:xfrm>
        </p:grpSpPr>
        <p:cxnSp>
          <p:nvCxnSpPr>
            <p:cNvPr id="11" name="直接连接符 297"/>
            <p:cNvCxnSpPr/>
            <p:nvPr/>
          </p:nvCxnSpPr>
          <p:spPr>
            <a:xfrm flipV="1">
              <a:off x="-288" y="402"/>
              <a:ext cx="1452" cy="1"/>
            </a:xfrm>
            <a:prstGeom prst="line">
              <a:avLst/>
            </a:prstGeom>
            <a:ln w="76200" cap="flat" cmpd="sng">
              <a:solidFill>
                <a:srgbClr val="5590A3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2" name="直接连接符 299"/>
            <p:cNvCxnSpPr/>
            <p:nvPr/>
          </p:nvCxnSpPr>
          <p:spPr>
            <a:xfrm flipH="1">
              <a:off x="468" y="62"/>
              <a:ext cx="1" cy="2114"/>
            </a:xfrm>
            <a:prstGeom prst="line">
              <a:avLst/>
            </a:prstGeom>
            <a:ln w="76200">
              <a:solidFill>
                <a:srgbClr val="5590A3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300"/>
            <p:cNvSpPr txBox="1"/>
            <p:nvPr/>
          </p:nvSpPr>
          <p:spPr>
            <a:xfrm>
              <a:off x="637" y="62"/>
              <a:ext cx="376" cy="3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8000" b="1" dirty="0">
                  <a:solidFill>
                    <a:srgbClr val="5590A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个</a:t>
              </a:r>
              <a:endParaRPr lang="zh-CN" altLang="en-US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TextBox 301"/>
            <p:cNvSpPr txBox="1"/>
            <p:nvPr/>
          </p:nvSpPr>
          <p:spPr>
            <a:xfrm>
              <a:off x="25" y="69"/>
              <a:ext cx="376" cy="3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8000" b="1" dirty="0">
                  <a:solidFill>
                    <a:srgbClr val="5590A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十</a:t>
              </a:r>
              <a:endParaRPr lang="zh-CN" altLang="en-US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9" name="椭圆 325"/>
          <p:cNvSpPr/>
          <p:nvPr/>
        </p:nvSpPr>
        <p:spPr>
          <a:xfrm>
            <a:off x="6436360" y="4214495"/>
            <a:ext cx="1561465" cy="150431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20" name="椭圆 307"/>
          <p:cNvSpPr/>
          <p:nvPr/>
        </p:nvSpPr>
        <p:spPr>
          <a:xfrm>
            <a:off x="10007600" y="4214495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21" name="椭圆 307"/>
          <p:cNvSpPr/>
          <p:nvPr/>
        </p:nvSpPr>
        <p:spPr>
          <a:xfrm>
            <a:off x="9977755" y="5504180"/>
            <a:ext cx="939800" cy="91948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44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5883255" y="4023995"/>
            <a:ext cx="23856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6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6588740" y="7275195"/>
            <a:ext cx="128841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4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4987905" y="5411470"/>
            <a:ext cx="24834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V="1">
            <a:off x="15411450" y="7073900"/>
            <a:ext cx="4474845" cy="29845"/>
          </a:xfrm>
          <a:prstGeom prst="line">
            <a:avLst/>
          </a:prstGeom>
          <a:ln w="76200">
            <a:solidFill>
              <a:srgbClr val="5590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7422495" y="5411470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9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7520285" y="7275195"/>
            <a:ext cx="11410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0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7422495" y="4023995"/>
            <a:ext cx="114173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2" name="标题 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6944995" y="715010"/>
            <a:ext cx="9758045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计算</a:t>
            </a:r>
            <a:r>
              <a:rPr 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：</a:t>
            </a:r>
            <a:r>
              <a:rPr lang="en-US" alt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45- 3 = </a:t>
            </a:r>
            <a:endParaRPr lang="zh-CN" altLang="en-US"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3" name="标题 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4780895" y="715010"/>
            <a:ext cx="3783330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lang="en-US" alt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42  </a:t>
            </a:r>
            <a:endParaRPr lang="zh-CN" altLang="en-US"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椭圆 325"/>
          <p:cNvSpPr/>
          <p:nvPr/>
        </p:nvSpPr>
        <p:spPr>
          <a:xfrm>
            <a:off x="6435090" y="5897245"/>
            <a:ext cx="1561465" cy="150431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23" name="椭圆 325"/>
          <p:cNvSpPr/>
          <p:nvPr/>
        </p:nvSpPr>
        <p:spPr>
          <a:xfrm>
            <a:off x="6436360" y="9299575"/>
            <a:ext cx="1561465" cy="150431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25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9845040" y="10634345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6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6596380" y="10634345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1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0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4" grpId="0" bldLvl="0" animBg="1"/>
      <p:bldP spid="6" grpId="0" bldLvl="0" animBg="1"/>
      <p:bldP spid="7" grpId="0" bldLvl="0" animBg="1"/>
      <p:bldP spid="19" grpId="0" bldLvl="0" animBg="1"/>
      <p:bldP spid="20" grpId="0" bldLvl="0" animBg="1"/>
      <p:bldP spid="21" grpId="0" bldLvl="0" animBg="1"/>
      <p:bldP spid="44" grpId="0"/>
      <p:bldP spid="46" grpId="0"/>
      <p:bldP spid="46" grpId="1"/>
      <p:bldP spid="54" grpId="0"/>
      <p:bldP spid="57" grpId="0"/>
      <p:bldP spid="57" grpId="1"/>
      <p:bldP spid="59" grpId="0"/>
      <p:bldP spid="59" grpId="1"/>
      <p:bldP spid="60" grpId="0"/>
      <p:bldP spid="60" grpId="1"/>
      <p:bldP spid="63" grpId="0"/>
      <p:bldP spid="63" grpId="1"/>
      <p:bldP spid="3" grpId="0" bldLvl="0" animBg="1"/>
      <p:bldP spid="23" grpId="0" bldLvl="0" animBg="1"/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椭圆 307"/>
          <p:cNvSpPr/>
          <p:nvPr/>
        </p:nvSpPr>
        <p:spPr>
          <a:xfrm>
            <a:off x="9845040" y="9299575"/>
            <a:ext cx="1529715" cy="148336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34" name="椭圆 307"/>
          <p:cNvSpPr/>
          <p:nvPr/>
        </p:nvSpPr>
        <p:spPr>
          <a:xfrm>
            <a:off x="9845040" y="7656195"/>
            <a:ext cx="1529715" cy="148336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33" name="椭圆 307"/>
          <p:cNvSpPr/>
          <p:nvPr/>
        </p:nvSpPr>
        <p:spPr>
          <a:xfrm>
            <a:off x="9845040" y="5946140"/>
            <a:ext cx="1529715" cy="148336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grpSp>
        <p:nvGrpSpPr>
          <p:cNvPr id="10" name="Group 11"/>
          <p:cNvGrpSpPr/>
          <p:nvPr/>
        </p:nvGrpSpPr>
        <p:grpSpPr>
          <a:xfrm>
            <a:off x="4959350" y="2684109"/>
            <a:ext cx="7605395" cy="8088666"/>
            <a:chOff x="-288" y="57"/>
            <a:chExt cx="1452" cy="2119"/>
          </a:xfrm>
        </p:grpSpPr>
        <p:cxnSp>
          <p:nvCxnSpPr>
            <p:cNvPr id="11" name="直接连接符 297"/>
            <p:cNvCxnSpPr/>
            <p:nvPr/>
          </p:nvCxnSpPr>
          <p:spPr>
            <a:xfrm flipV="1">
              <a:off x="-288" y="402"/>
              <a:ext cx="1452" cy="1"/>
            </a:xfrm>
            <a:prstGeom prst="line">
              <a:avLst/>
            </a:prstGeom>
            <a:ln w="76200" cap="flat" cmpd="sng">
              <a:solidFill>
                <a:srgbClr val="5590A3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2" name="直接连接符 299"/>
            <p:cNvCxnSpPr/>
            <p:nvPr/>
          </p:nvCxnSpPr>
          <p:spPr>
            <a:xfrm flipH="1">
              <a:off x="468" y="62"/>
              <a:ext cx="1" cy="2114"/>
            </a:xfrm>
            <a:prstGeom prst="line">
              <a:avLst/>
            </a:prstGeom>
            <a:ln w="76200">
              <a:solidFill>
                <a:srgbClr val="5590A3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300"/>
            <p:cNvSpPr txBox="1"/>
            <p:nvPr/>
          </p:nvSpPr>
          <p:spPr>
            <a:xfrm>
              <a:off x="684" y="57"/>
              <a:ext cx="376" cy="3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8000" b="1" dirty="0">
                  <a:solidFill>
                    <a:srgbClr val="5590A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个</a:t>
              </a:r>
              <a:endParaRPr lang="zh-CN" altLang="en-US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TextBox 301"/>
            <p:cNvSpPr txBox="1"/>
            <p:nvPr/>
          </p:nvSpPr>
          <p:spPr>
            <a:xfrm>
              <a:off x="25" y="69"/>
              <a:ext cx="376" cy="3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8000" b="1" dirty="0">
                  <a:solidFill>
                    <a:srgbClr val="5590A3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十</a:t>
              </a:r>
              <a:endParaRPr lang="zh-CN" altLang="en-US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9" name="椭圆 325"/>
          <p:cNvSpPr/>
          <p:nvPr/>
        </p:nvSpPr>
        <p:spPr>
          <a:xfrm>
            <a:off x="6763385" y="4214495"/>
            <a:ext cx="904240" cy="91376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20" name="椭圆 307"/>
          <p:cNvSpPr/>
          <p:nvPr/>
        </p:nvSpPr>
        <p:spPr>
          <a:xfrm>
            <a:off x="9804400" y="4214495"/>
            <a:ext cx="1529715" cy="1483360"/>
          </a:xfrm>
          <a:prstGeom prst="ellipse">
            <a:avLst/>
          </a:prstGeom>
          <a:solidFill>
            <a:srgbClr val="FF99CC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46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6456025" y="7495540"/>
            <a:ext cx="128841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4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4843760" y="5697855"/>
            <a:ext cx="24834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V="1">
            <a:off x="15354300" y="7429500"/>
            <a:ext cx="4474845" cy="29845"/>
          </a:xfrm>
          <a:prstGeom prst="line">
            <a:avLst/>
          </a:prstGeom>
          <a:ln w="76200">
            <a:solidFill>
              <a:srgbClr val="5590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471390" y="5697855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9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7520285" y="7495540"/>
            <a:ext cx="1141095" cy="107442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0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7422495" y="4023995"/>
            <a:ext cx="114173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2" name="标题 1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6944995" y="715010"/>
            <a:ext cx="9758045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计算</a:t>
            </a:r>
            <a:r>
              <a:rPr 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：</a:t>
            </a:r>
            <a:r>
              <a:rPr lang="en-US" alt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64- 42 = </a:t>
            </a:r>
            <a:endParaRPr lang="zh-CN" altLang="en-US"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63" name="标题 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4878050" y="715010"/>
            <a:ext cx="3783330" cy="179832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lang="en-US" alt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22  </a:t>
            </a:r>
            <a:endParaRPr lang="zh-CN" altLang="en-US"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5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9914255" y="10520045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6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6644005" y="10520045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6670020" y="5697855"/>
            <a:ext cx="861060" cy="6477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椭圆 325"/>
          <p:cNvSpPr/>
          <p:nvPr/>
        </p:nvSpPr>
        <p:spPr>
          <a:xfrm>
            <a:off x="6764020" y="5411470"/>
            <a:ext cx="904240" cy="91376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16" name="椭圆 325"/>
          <p:cNvSpPr/>
          <p:nvPr/>
        </p:nvSpPr>
        <p:spPr>
          <a:xfrm>
            <a:off x="6764020" y="6516370"/>
            <a:ext cx="904240" cy="913130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17" name="椭圆 325"/>
          <p:cNvSpPr/>
          <p:nvPr/>
        </p:nvSpPr>
        <p:spPr>
          <a:xfrm>
            <a:off x="6764020" y="7656195"/>
            <a:ext cx="904240" cy="91376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18" name="椭圆 325"/>
          <p:cNvSpPr/>
          <p:nvPr/>
        </p:nvSpPr>
        <p:spPr>
          <a:xfrm>
            <a:off x="6764020" y="8787765"/>
            <a:ext cx="904240" cy="91376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sp>
        <p:nvSpPr>
          <p:cNvPr id="24" name="椭圆 325"/>
          <p:cNvSpPr/>
          <p:nvPr/>
        </p:nvSpPr>
        <p:spPr>
          <a:xfrm>
            <a:off x="6764020" y="9859645"/>
            <a:ext cx="904240" cy="913765"/>
          </a:xfrm>
          <a:prstGeom prst="ellipse">
            <a:avLst/>
          </a:prstGeom>
          <a:solidFill>
            <a:srgbClr val="3399FF"/>
          </a:solidFill>
          <a:ln w="9525">
            <a:noFill/>
          </a:ln>
        </p:spPr>
        <p:txBody>
          <a:bodyPr anchor="ctr"/>
          <a:lstStyle/>
          <a:p>
            <a:endParaRPr lang="zh-CN" altLang="en-US" dirty="0">
              <a:latin typeface="楷体_GB2312" pitchFamily="49" charset="-122"/>
            </a:endParaRPr>
          </a:p>
        </p:txBody>
      </p:sp>
      <p:cxnSp>
        <p:nvCxnSpPr>
          <p:cNvPr id="37" name="直接连接符 334"/>
          <p:cNvCxnSpPr/>
          <p:nvPr/>
        </p:nvCxnSpPr>
        <p:spPr>
          <a:xfrm>
            <a:off x="9914255" y="9391650"/>
            <a:ext cx="1466850" cy="13335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9" name="直接连接符 334"/>
          <p:cNvCxnSpPr/>
          <p:nvPr/>
        </p:nvCxnSpPr>
        <p:spPr>
          <a:xfrm>
            <a:off x="9914255" y="7806055"/>
            <a:ext cx="1466850" cy="13335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0" name="直接连接符 334"/>
          <p:cNvCxnSpPr/>
          <p:nvPr/>
        </p:nvCxnSpPr>
        <p:spPr>
          <a:xfrm>
            <a:off x="6763385" y="9859645"/>
            <a:ext cx="998220" cy="90360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1" name="直接连接符 334"/>
          <p:cNvCxnSpPr/>
          <p:nvPr/>
        </p:nvCxnSpPr>
        <p:spPr>
          <a:xfrm>
            <a:off x="6764020" y="8797925"/>
            <a:ext cx="998220" cy="90360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2" name="直接连接符 334"/>
          <p:cNvCxnSpPr/>
          <p:nvPr/>
        </p:nvCxnSpPr>
        <p:spPr>
          <a:xfrm>
            <a:off x="6717030" y="7656195"/>
            <a:ext cx="998220" cy="90360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3" name="直接连接符 334"/>
          <p:cNvCxnSpPr/>
          <p:nvPr/>
        </p:nvCxnSpPr>
        <p:spPr>
          <a:xfrm>
            <a:off x="6717030" y="6525895"/>
            <a:ext cx="998220" cy="90360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47" name="副标题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16896715" y="4033520"/>
            <a:ext cx="43053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1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000"/>
                            </p:stCondLst>
                            <p:childTnLst>
                              <p:par>
                                <p:cTn id="179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8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000"/>
                            </p:stCondLst>
                            <p:childTnLst>
                              <p:par>
                                <p:cTn id="19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1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4" grpId="0" animBg="1"/>
      <p:bldP spid="33" grpId="0" animBg="1"/>
      <p:bldP spid="19" grpId="0" animBg="1"/>
      <p:bldP spid="20" grpId="0" animBg="1"/>
      <p:bldP spid="46" grpId="0"/>
      <p:bldP spid="46" grpId="1"/>
      <p:bldP spid="54" grpId="0"/>
      <p:bldP spid="57" grpId="0"/>
      <p:bldP spid="57" grpId="1"/>
      <p:bldP spid="59" grpId="0"/>
      <p:bldP spid="59" grpId="1"/>
      <p:bldP spid="60" grpId="0"/>
      <p:bldP spid="60" grpId="1"/>
      <p:bldP spid="63" grpId="0"/>
      <p:bldP spid="63" grpId="1"/>
      <p:bldP spid="25" grpId="0"/>
      <p:bldP spid="26" grpId="0"/>
      <p:bldP spid="2" grpId="0"/>
      <p:bldP spid="2" grpId="2"/>
      <p:bldP spid="15" grpId="0" animBg="1"/>
      <p:bldP spid="16" grpId="0" animBg="1"/>
      <p:bldP spid="17" grpId="0" animBg="1"/>
      <p:bldP spid="18" grpId="0" animBg="1"/>
      <p:bldP spid="24" grpId="0" animBg="1"/>
      <p:bldP spid="47" grpId="2"/>
      <p:bldP spid="47" grpId="3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8515985" y="1149350"/>
            <a:ext cx="7800340" cy="1798320"/>
          </a:xfrm>
        </p:spPr>
        <p:txBody>
          <a:bodyPr/>
          <a:lstStyle/>
          <a:p>
            <a:pPr algn="ctr"/>
            <a:r>
              <a:rPr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计算</a:t>
            </a:r>
            <a:r>
              <a:rPr 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：</a:t>
            </a:r>
            <a:r>
              <a:rPr lang="en-US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48</a:t>
            </a:r>
            <a:r>
              <a:rPr lang="en-US" alt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-18</a:t>
            </a:r>
            <a:endParaRPr lang="zh-CN" altLang="en-US"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  <p:custDataLst>
              <p:tags r:id="rId2"/>
            </p:custDataLst>
          </p:nvPr>
        </p:nvSpPr>
        <p:spPr>
          <a:xfrm>
            <a:off x="14142720" y="5611495"/>
            <a:ext cx="7171055" cy="11049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zh-CN" sz="88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48 - 18 = </a:t>
            </a:r>
            <a:endParaRPr lang="en-US" altLang="zh-CN" sz="88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9985375" y="4506595"/>
            <a:ext cx="23856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0534015" y="8004175"/>
            <a:ext cx="128841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9046845" y="6305550"/>
            <a:ext cx="24834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8515985" y="7915910"/>
            <a:ext cx="5812155" cy="88265"/>
          </a:xfrm>
          <a:prstGeom prst="line">
            <a:avLst/>
          </a:prstGeom>
          <a:ln w="76200">
            <a:solidFill>
              <a:srgbClr val="5590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1433175" y="6132195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8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0728960" y="6132195"/>
            <a:ext cx="89916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1530965" y="8004175"/>
            <a:ext cx="11410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6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20685760" y="5611495"/>
            <a:ext cx="141795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8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30</a:t>
            </a:r>
            <a:r>
              <a:rPr lang="en-US" altLang="zh-CN" sz="7200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altLang="zh-CN" sz="7200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1530330" y="4506595"/>
            <a:ext cx="114173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8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3" grpId="2" build="p"/>
      <p:bldP spid="6" grpId="0"/>
      <p:bldP spid="9" grpId="0"/>
      <p:bldP spid="9" grpId="2"/>
      <p:bldP spid="10" grpId="0"/>
      <p:bldP spid="14" grpId="0"/>
      <p:bldP spid="16" grpId="0"/>
      <p:bldP spid="16" grpId="2"/>
      <p:bldP spid="26" grpId="0"/>
      <p:bldP spid="26" grpId="2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4176395" y="1587500"/>
            <a:ext cx="17254855" cy="1798320"/>
          </a:xfrm>
        </p:spPr>
        <p:txBody>
          <a:bodyPr/>
          <a:lstStyle/>
          <a:p>
            <a:pPr algn="ctr"/>
            <a:r>
              <a:rPr lang="zh-CN" altLang="en-US" sz="96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列竖式计算时需要注意些什么？</a:t>
            </a:r>
            <a:endParaRPr lang="zh-CN" altLang="en-US" sz="96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324" name="Picture 37" descr="C:\Users\Administrator\Desktop\PPT素材01.pngPPT素材0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flipH="1">
            <a:off x="7144385" y="5452110"/>
            <a:ext cx="14876145" cy="71507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176395" y="4959985"/>
            <a:ext cx="16115665" cy="253873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sz="8000" b="1" dirty="0">
                <a:solidFill>
                  <a:srgbClr val="5590A3"/>
                </a:solidFill>
                <a:ea typeface="黑体" panose="02010609060101010101" pitchFamily="49" charset="-122"/>
              </a:rPr>
              <a:t>个位</a:t>
            </a:r>
            <a:r>
              <a:rPr lang="zh-CN" sz="8000" b="1" dirty="0">
                <a:solidFill>
                  <a:srgbClr val="5590A3"/>
                </a:solidFill>
                <a:ea typeface="黑体" panose="02010609060101010101" pitchFamily="49" charset="-122"/>
              </a:rPr>
              <a:t>上</a:t>
            </a:r>
            <a:r>
              <a:rPr sz="8000" b="1" dirty="0">
                <a:solidFill>
                  <a:srgbClr val="5590A3"/>
                </a:solidFill>
                <a:ea typeface="黑体" panose="02010609060101010101" pitchFamily="49" charset="-122"/>
              </a:rPr>
              <a:t>的0是用来占位的</a:t>
            </a:r>
            <a:r>
              <a:rPr lang="zh-CN" sz="8000" b="1" dirty="0">
                <a:solidFill>
                  <a:srgbClr val="5590A3"/>
                </a:solidFill>
                <a:ea typeface="黑体" panose="02010609060101010101" pitchFamily="49" charset="-122"/>
              </a:rPr>
              <a:t>，记得写。</a:t>
            </a:r>
            <a:endParaRPr lang="zh-CN" sz="8000" b="1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8515985" y="1149350"/>
            <a:ext cx="7800340" cy="1798320"/>
          </a:xfrm>
        </p:spPr>
        <p:txBody>
          <a:bodyPr/>
          <a:lstStyle/>
          <a:p>
            <a:pPr algn="ctr"/>
            <a:r>
              <a:rPr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计算</a:t>
            </a:r>
            <a:r>
              <a:rPr 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：</a:t>
            </a:r>
            <a:r>
              <a:rPr lang="en-US" altLang="zh-CN" sz="8800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25-21</a:t>
            </a:r>
            <a:endParaRPr lang="zh-CN" altLang="en-US" sz="88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  <p:custDataLst>
              <p:tags r:id="rId2"/>
            </p:custDataLst>
          </p:nvPr>
        </p:nvSpPr>
        <p:spPr>
          <a:xfrm>
            <a:off x="14142720" y="5611495"/>
            <a:ext cx="7171055" cy="11049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zh-CN" sz="88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25 - 21 = </a:t>
            </a:r>
            <a:endParaRPr lang="en-US" altLang="zh-CN" sz="88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9985375" y="4506595"/>
            <a:ext cx="23856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9046845" y="6305550"/>
            <a:ext cx="24834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-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8515985" y="7915910"/>
            <a:ext cx="5812155" cy="88265"/>
          </a:xfrm>
          <a:prstGeom prst="line">
            <a:avLst/>
          </a:prstGeom>
          <a:ln w="76200">
            <a:solidFill>
              <a:srgbClr val="5590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1433175" y="6132195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0728960" y="6132195"/>
            <a:ext cx="89916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1530965" y="8004175"/>
            <a:ext cx="11410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6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20524470" y="5611495"/>
            <a:ext cx="141795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8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en-US" altLang="zh-CN" sz="7200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altLang="zh-CN" sz="7200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1530330" y="4506595"/>
            <a:ext cx="114173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0607675" y="8004175"/>
            <a:ext cx="11410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96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endParaRPr lang="en-US" altLang="zh-CN" sz="96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3" grpId="2" build="p"/>
      <p:bldP spid="6" grpId="0"/>
      <p:bldP spid="10" grpId="0"/>
      <p:bldP spid="14" grpId="0"/>
      <p:bldP spid="16" grpId="0"/>
      <p:bldP spid="16" grpId="2"/>
      <p:bldP spid="26" grpId="0"/>
      <p:bldP spid="26" grpId="2"/>
      <p:bldP spid="5" grpId="0"/>
      <p:bldP spid="4" grpId="2"/>
      <p:bldP spid="4" grpId="3"/>
      <p:bldP spid="4" grpId="4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4176395" y="1587500"/>
            <a:ext cx="17254855" cy="1798320"/>
          </a:xfrm>
        </p:spPr>
        <p:txBody>
          <a:bodyPr/>
          <a:lstStyle/>
          <a:p>
            <a:pPr algn="ctr"/>
            <a:r>
              <a:rPr lang="zh-CN" altLang="en-US" sz="96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列竖式计算时需要注意些什么？</a:t>
            </a:r>
            <a:endParaRPr lang="zh-CN" altLang="en-US" sz="96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324" name="Picture 37" descr="C:\Users\Administrator\Desktop\PPT素材01.pngPPT素材0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flipH="1">
            <a:off x="6134735" y="5452110"/>
            <a:ext cx="14876145" cy="71507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56680" y="5452110"/>
            <a:ext cx="11468100" cy="253873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sz="8000" b="1" dirty="0">
                <a:solidFill>
                  <a:srgbClr val="5590A3"/>
                </a:solidFill>
                <a:ea typeface="黑体" panose="02010609060101010101" pitchFamily="49" charset="-122"/>
              </a:rPr>
              <a:t>数字0不能站在最高位。</a:t>
            </a:r>
            <a:endParaRPr sz="8000" b="1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5229727" y="1054351"/>
            <a:ext cx="14285913" cy="1798637"/>
          </a:xfrm>
        </p:spPr>
        <p:txBody>
          <a:bodyPr/>
          <a:lstStyle/>
          <a:p>
            <a:pPr algn="ctr"/>
            <a:r>
              <a:rPr lang="zh-CN" altLang="en-US" sz="96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课堂小结</a:t>
            </a:r>
            <a:endParaRPr lang="en-US" altLang="zh-CN" sz="96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371850" y="2852420"/>
            <a:ext cx="18002250" cy="181483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6600" b="1" dirty="0">
                <a:solidFill>
                  <a:srgbClr val="5590A3"/>
                </a:solidFill>
                <a:ea typeface="黑体" panose="02010609060101010101" pitchFamily="49" charset="-122"/>
              </a:rPr>
              <a:t>1.</a:t>
            </a:r>
            <a:r>
              <a:rPr sz="6600" b="1" dirty="0">
                <a:solidFill>
                  <a:srgbClr val="5590A3"/>
                </a:solidFill>
                <a:ea typeface="黑体" panose="02010609060101010101" pitchFamily="49" charset="-122"/>
              </a:rPr>
              <a:t>学习了两位数前两位数（不退位）减法</a:t>
            </a:r>
            <a:r>
              <a:rPr lang="zh-CN" sz="6600" b="1" dirty="0">
                <a:solidFill>
                  <a:srgbClr val="5590A3"/>
                </a:solidFill>
                <a:ea typeface="黑体" panose="02010609060101010101" pitchFamily="49" charset="-122"/>
              </a:rPr>
              <a:t>。</a:t>
            </a:r>
            <a:endParaRPr lang="zh-CN" sz="6600" b="1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  <p:sp>
        <p:nvSpPr>
          <p:cNvPr id="2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3371850" y="4375150"/>
            <a:ext cx="18002250" cy="181483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6600" b="1" dirty="0">
                <a:solidFill>
                  <a:srgbClr val="5590A3"/>
                </a:solidFill>
                <a:ea typeface="黑体" panose="02010609060101010101" pitchFamily="49" charset="-122"/>
              </a:rPr>
              <a:t>2.</a:t>
            </a:r>
            <a:r>
              <a:rPr sz="6600" b="1" dirty="0">
                <a:solidFill>
                  <a:srgbClr val="5590A3"/>
                </a:solidFill>
                <a:ea typeface="黑体" panose="02010609060101010101" pitchFamily="49" charset="-122"/>
              </a:rPr>
              <a:t>使用了列竖式的方法和摆圆片两种方法。</a:t>
            </a:r>
            <a:endParaRPr sz="6600" b="1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371850" y="5950585"/>
            <a:ext cx="18002250" cy="181483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6600" b="1" dirty="0">
                <a:solidFill>
                  <a:srgbClr val="5590A3"/>
                </a:solidFill>
                <a:ea typeface="黑体" panose="02010609060101010101" pitchFamily="49" charset="-122"/>
              </a:rPr>
              <a:t>3.</a:t>
            </a:r>
            <a:r>
              <a:rPr sz="6600" b="1" dirty="0">
                <a:solidFill>
                  <a:srgbClr val="5590A3"/>
                </a:solidFill>
                <a:ea typeface="黑体" panose="02010609060101010101" pitchFamily="49" charset="-122"/>
              </a:rPr>
              <a:t>列竖式计算的时候，需要注意两个数之间要隔开一个数的距离，相同数位要对齐，然后从 </a:t>
            </a:r>
            <a:endParaRPr sz="6600" b="1" dirty="0">
              <a:solidFill>
                <a:srgbClr val="5590A3"/>
              </a:solidFill>
              <a:ea typeface="黑体" panose="02010609060101010101" pitchFamily="49" charset="-122"/>
            </a:endParaRPr>
          </a:p>
          <a:p>
            <a:pPr marL="0" indent="0" algn="l">
              <a:buNone/>
            </a:pPr>
            <a:r>
              <a:rPr sz="6600" b="1" dirty="0">
                <a:solidFill>
                  <a:srgbClr val="5590A3"/>
                </a:solidFill>
                <a:ea typeface="黑体" panose="02010609060101010101" pitchFamily="49" charset="-122"/>
              </a:rPr>
              <a:t>    个位算起。</a:t>
            </a:r>
            <a:endParaRPr sz="6600" b="1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466850" y="5303520"/>
            <a:ext cx="21703665" cy="2746375"/>
          </a:xfrm>
          <a:prstGeom prst="rect">
            <a:avLst/>
          </a:prstGeom>
        </p:spPr>
        <p:txBody>
          <a:bodyPr vert="horz" lIns="101600" tIns="38100" rIns="25400" bIns="38100" rtlCol="0" anchor="t" anchorCtr="0">
            <a:noAutofit/>
          </a:bodyPr>
          <a:lstStyle>
            <a:lvl1pPr algn="ctr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0800" b="0" u="none" strike="noStrike" kern="1200" cap="none" spc="6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16000" b="1" dirty="0">
                <a:solidFill>
                  <a:srgbClr val="FF6927"/>
                </a:solidFill>
                <a:effectLst/>
                <a:cs typeface="黑体" panose="02010609060101010101" pitchFamily="49" charset="-122"/>
                <a:sym typeface="+mn-ea"/>
              </a:rPr>
              <a:t>谢 谢！</a:t>
            </a:r>
            <a:endParaRPr lang="zh-CN" altLang="en-US" sz="16000" b="1" dirty="0">
              <a:solidFill>
                <a:srgbClr val="7030A0"/>
              </a:solidFill>
              <a:effectLst/>
              <a:cs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文本框 15362"/>
          <p:cNvSpPr txBox="1"/>
          <p:nvPr/>
        </p:nvSpPr>
        <p:spPr>
          <a:xfrm>
            <a:off x="8749030" y="3792855"/>
            <a:ext cx="4733290" cy="132207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noProof="1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35 -   =</a:t>
            </a:r>
            <a:endParaRPr lang="en-US" altLang="zh-CN" sz="8000" b="1" noProof="1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263" name="文本框 10262"/>
          <p:cNvSpPr txBox="1"/>
          <p:nvPr/>
        </p:nvSpPr>
        <p:spPr>
          <a:xfrm>
            <a:off x="13629640" y="3792855"/>
            <a:ext cx="152844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31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317" name="组合 13316"/>
          <p:cNvGrpSpPr/>
          <p:nvPr/>
        </p:nvGrpSpPr>
        <p:grpSpPr>
          <a:xfrm>
            <a:off x="8964613" y="5114608"/>
            <a:ext cx="908050" cy="403225"/>
            <a:chOff x="1440" y="2688"/>
            <a:chExt cx="432" cy="192"/>
          </a:xfrm>
        </p:grpSpPr>
        <p:sp>
          <p:nvSpPr>
            <p:cNvPr id="12316" name="直接连接符 13317"/>
            <p:cNvSpPr/>
            <p:nvPr/>
          </p:nvSpPr>
          <p:spPr>
            <a:xfrm flipH="1">
              <a:off x="1440" y="2688"/>
              <a:ext cx="192" cy="192"/>
            </a:xfrm>
            <a:prstGeom prst="line">
              <a:avLst/>
            </a:prstGeom>
            <a:ln w="76200">
              <a:solidFill>
                <a:srgbClr val="5590A3"/>
              </a:solidFill>
              <a:headEnd type="none" w="sm" len="sm"/>
              <a:tailEnd type="none" w="sm" len="sm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sp>
        <p:sp>
          <p:nvSpPr>
            <p:cNvPr id="12317" name="直接连接符 13318"/>
            <p:cNvSpPr/>
            <p:nvPr/>
          </p:nvSpPr>
          <p:spPr>
            <a:xfrm>
              <a:off x="1680" y="2688"/>
              <a:ext cx="192" cy="192"/>
            </a:xfrm>
            <a:prstGeom prst="line">
              <a:avLst/>
            </a:prstGeom>
            <a:ln w="76200">
              <a:solidFill>
                <a:srgbClr val="5590A3"/>
              </a:solidFill>
              <a:headEnd type="none" w="sm" len="sm"/>
              <a:tailEnd type="none" w="sm" len="sm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3320" name="文本框 13319"/>
          <p:cNvSpPr txBox="1"/>
          <p:nvPr/>
        </p:nvSpPr>
        <p:spPr>
          <a:xfrm>
            <a:off x="8006715" y="5570855"/>
            <a:ext cx="1362075" cy="132207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noProof="1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Alibaba Sans Heavy" charset="0"/>
              </a:rPr>
              <a:t>30</a:t>
            </a:r>
            <a:endParaRPr lang="en-US" altLang="zh-CN" sz="8000" b="1" noProof="1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Alibaba Sans Heavy" charset="0"/>
            </a:endParaRPr>
          </a:p>
        </p:txBody>
      </p:sp>
      <p:sp>
        <p:nvSpPr>
          <p:cNvPr id="13321" name="文本框 13320"/>
          <p:cNvSpPr txBox="1"/>
          <p:nvPr/>
        </p:nvSpPr>
        <p:spPr>
          <a:xfrm>
            <a:off x="9669780" y="5570855"/>
            <a:ext cx="948690" cy="132207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noProof="1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Alibaba Sans Heavy" charset="0"/>
              </a:rPr>
              <a:t>5</a:t>
            </a:r>
            <a:endParaRPr lang="en-US" altLang="zh-CN" sz="8000" b="1" noProof="1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Alibaba Sans Heavy" charset="0"/>
            </a:endParaRPr>
          </a:p>
        </p:txBody>
      </p:sp>
      <p:grpSp>
        <p:nvGrpSpPr>
          <p:cNvPr id="13322" name="组合 13321"/>
          <p:cNvGrpSpPr/>
          <p:nvPr/>
        </p:nvGrpSpPr>
        <p:grpSpPr>
          <a:xfrm flipH="1">
            <a:off x="9872980" y="5114925"/>
            <a:ext cx="1879600" cy="2425065"/>
            <a:chOff x="1200" y="2688"/>
            <a:chExt cx="240" cy="672"/>
          </a:xfrm>
        </p:grpSpPr>
        <p:sp>
          <p:nvSpPr>
            <p:cNvPr id="12321" name="直接连接符 13322"/>
            <p:cNvSpPr/>
            <p:nvPr/>
          </p:nvSpPr>
          <p:spPr>
            <a:xfrm>
              <a:off x="1200" y="2688"/>
              <a:ext cx="0" cy="672"/>
            </a:xfrm>
            <a:prstGeom prst="line">
              <a:avLst/>
            </a:prstGeom>
            <a:ln w="76200" cap="sq" cmpd="sng">
              <a:solidFill>
                <a:srgbClr val="5590A3"/>
              </a:solidFill>
              <a:prstDash val="solid"/>
              <a:round/>
              <a:headEnd type="none" w="sm" len="sm"/>
              <a:tailEnd type="none" w="sm" len="sm"/>
            </a:ln>
          </p:spPr>
        </p:sp>
        <p:grpSp>
          <p:nvGrpSpPr>
            <p:cNvPr id="12322" name="组合 13323"/>
            <p:cNvGrpSpPr/>
            <p:nvPr/>
          </p:nvGrpSpPr>
          <p:grpSpPr>
            <a:xfrm>
              <a:off x="1200" y="3216"/>
              <a:ext cx="240" cy="144"/>
              <a:chOff x="1200" y="3216"/>
              <a:chExt cx="240" cy="144"/>
            </a:xfrm>
          </p:grpSpPr>
          <p:sp>
            <p:nvSpPr>
              <p:cNvPr id="12323" name="直接连接符 13324"/>
              <p:cNvSpPr/>
              <p:nvPr/>
            </p:nvSpPr>
            <p:spPr>
              <a:xfrm>
                <a:off x="1200" y="3360"/>
                <a:ext cx="240" cy="0"/>
              </a:xfrm>
              <a:prstGeom prst="line">
                <a:avLst/>
              </a:prstGeom>
              <a:ln w="76200" cap="sq" cmpd="sng">
                <a:solidFill>
                  <a:srgbClr val="5590A3"/>
                </a:solidFill>
                <a:prstDash val="solid"/>
                <a:round/>
                <a:headEnd type="none" w="sm" len="sm"/>
                <a:tailEnd type="none" w="sm" len="sm"/>
              </a:ln>
            </p:spPr>
          </p:sp>
          <p:sp>
            <p:nvSpPr>
              <p:cNvPr id="12324" name="直接连接符 13325"/>
              <p:cNvSpPr/>
              <p:nvPr/>
            </p:nvSpPr>
            <p:spPr>
              <a:xfrm flipV="1">
                <a:off x="1440" y="3216"/>
                <a:ext cx="0" cy="144"/>
              </a:xfrm>
              <a:prstGeom prst="line">
                <a:avLst/>
              </a:prstGeom>
              <a:ln w="76200" cap="sq" cmpd="sng">
                <a:solidFill>
                  <a:srgbClr val="5590A3"/>
                </a:solidFill>
                <a:prstDash val="solid"/>
                <a:round/>
                <a:headEnd type="none" w="sm" len="sm"/>
                <a:tailEnd type="none" w="sm" len="sm"/>
              </a:ln>
            </p:spPr>
          </p:sp>
        </p:grpSp>
      </p:grpSp>
      <p:sp>
        <p:nvSpPr>
          <p:cNvPr id="13327" name="文本框 13326"/>
          <p:cNvSpPr txBox="1"/>
          <p:nvPr/>
        </p:nvSpPr>
        <p:spPr>
          <a:xfrm>
            <a:off x="10540683" y="7571740"/>
            <a:ext cx="1211263" cy="132207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noProof="1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Alibaba Sans Heavy" charset="0"/>
              </a:rPr>
              <a:t>1</a:t>
            </a:r>
            <a:endParaRPr lang="en-US" altLang="zh-CN" sz="8000" b="1" noProof="1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Alibaba Sans Heavy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229727" y="1435351"/>
            <a:ext cx="14285913" cy="1798637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zh-CN" altLang="en-US" sz="96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口 算</a:t>
            </a:r>
            <a:endParaRPr lang="zh-CN" altLang="en-US" sz="96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661400" y="7019925"/>
            <a:ext cx="2304415" cy="2850515"/>
            <a:chOff x="1200" y="2688"/>
            <a:chExt cx="240" cy="672"/>
          </a:xfrm>
        </p:grpSpPr>
        <p:sp>
          <p:nvSpPr>
            <p:cNvPr id="4" name="直接连接符 13322"/>
            <p:cNvSpPr/>
            <p:nvPr/>
          </p:nvSpPr>
          <p:spPr>
            <a:xfrm>
              <a:off x="1200" y="2688"/>
              <a:ext cx="0" cy="672"/>
            </a:xfrm>
            <a:prstGeom prst="line">
              <a:avLst/>
            </a:prstGeom>
            <a:ln w="76200" cap="sq" cmpd="sng">
              <a:solidFill>
                <a:srgbClr val="5590A3"/>
              </a:solidFill>
              <a:prstDash val="solid"/>
              <a:round/>
              <a:headEnd type="none" w="sm" len="sm"/>
              <a:tailEnd type="none" w="sm" len="sm"/>
            </a:ln>
          </p:spPr>
        </p:sp>
        <p:grpSp>
          <p:nvGrpSpPr>
            <p:cNvPr id="5" name="组合 13323"/>
            <p:cNvGrpSpPr/>
            <p:nvPr/>
          </p:nvGrpSpPr>
          <p:grpSpPr>
            <a:xfrm>
              <a:off x="1200" y="3216"/>
              <a:ext cx="240" cy="144"/>
              <a:chOff x="1200" y="3216"/>
              <a:chExt cx="240" cy="144"/>
            </a:xfrm>
          </p:grpSpPr>
          <p:sp>
            <p:nvSpPr>
              <p:cNvPr id="7" name="直接连接符 13324"/>
              <p:cNvSpPr/>
              <p:nvPr/>
            </p:nvSpPr>
            <p:spPr>
              <a:xfrm>
                <a:off x="1200" y="3360"/>
                <a:ext cx="240" cy="0"/>
              </a:xfrm>
              <a:prstGeom prst="line">
                <a:avLst/>
              </a:prstGeom>
              <a:ln w="76200" cap="sq" cmpd="sng">
                <a:solidFill>
                  <a:srgbClr val="5590A3"/>
                </a:solidFill>
                <a:prstDash val="solid"/>
                <a:round/>
                <a:headEnd type="none" w="sm" len="sm"/>
                <a:tailEnd type="none" w="sm" len="sm"/>
              </a:ln>
            </p:spPr>
          </p:sp>
          <p:sp>
            <p:nvSpPr>
              <p:cNvPr id="8" name="直接连接符 13325"/>
              <p:cNvSpPr/>
              <p:nvPr/>
            </p:nvSpPr>
            <p:spPr>
              <a:xfrm flipV="1">
                <a:off x="1440" y="3216"/>
                <a:ext cx="0" cy="144"/>
              </a:xfrm>
              <a:prstGeom prst="line">
                <a:avLst/>
              </a:prstGeom>
              <a:ln w="76200" cap="sq" cmpd="sng">
                <a:solidFill>
                  <a:srgbClr val="5590A3"/>
                </a:solidFill>
                <a:prstDash val="solid"/>
                <a:round/>
                <a:headEnd type="none" w="sm" len="sm"/>
                <a:tailEnd type="none" w="sm" len="sm"/>
              </a:ln>
            </p:spPr>
          </p:sp>
        </p:grpSp>
      </p:grpSp>
      <p:sp>
        <p:nvSpPr>
          <p:cNvPr id="6" name="文本框 5"/>
          <p:cNvSpPr txBox="1"/>
          <p:nvPr/>
        </p:nvSpPr>
        <p:spPr>
          <a:xfrm>
            <a:off x="11260773" y="3792855"/>
            <a:ext cx="1211263" cy="132207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noProof="1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Alibaba Sans Heavy" charset="0"/>
              </a:rPr>
              <a:t>4</a:t>
            </a:r>
            <a:endParaRPr lang="en-US" altLang="zh-CN" sz="8000" b="1" noProof="1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Alibaba Sans Heavy" charset="0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1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1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5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102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3" grpId="1"/>
      <p:bldP spid="10263" grpId="2"/>
      <p:bldP spid="10263" grpId="3"/>
      <p:bldP spid="13320" grpId="0"/>
      <p:bldP spid="13320" grpId="1"/>
      <p:bldP spid="13321" grpId="0"/>
      <p:bldP spid="13321" grpId="1"/>
      <p:bldP spid="13327" grpId="0"/>
      <p:bldP spid="13327" grpId="1"/>
      <p:bldP spid="6" grpId="2"/>
      <p:bldP spid="6" grpId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文本框 15362"/>
          <p:cNvSpPr txBox="1"/>
          <p:nvPr/>
        </p:nvSpPr>
        <p:spPr>
          <a:xfrm>
            <a:off x="8780145" y="3792855"/>
            <a:ext cx="5171440" cy="132207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noProof="1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63 -    =</a:t>
            </a:r>
            <a:endParaRPr lang="en-US" altLang="zh-CN" sz="8000" b="1" noProof="1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263" name="文本框 10262"/>
          <p:cNvSpPr txBox="1"/>
          <p:nvPr/>
        </p:nvSpPr>
        <p:spPr>
          <a:xfrm>
            <a:off x="14116685" y="3792855"/>
            <a:ext cx="152844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43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317" name="组合 13316"/>
          <p:cNvGrpSpPr/>
          <p:nvPr/>
        </p:nvGrpSpPr>
        <p:grpSpPr>
          <a:xfrm>
            <a:off x="8964613" y="5114608"/>
            <a:ext cx="908050" cy="403225"/>
            <a:chOff x="1440" y="2688"/>
            <a:chExt cx="432" cy="192"/>
          </a:xfrm>
        </p:grpSpPr>
        <p:sp>
          <p:nvSpPr>
            <p:cNvPr id="12316" name="直接连接符 13317"/>
            <p:cNvSpPr/>
            <p:nvPr/>
          </p:nvSpPr>
          <p:spPr>
            <a:xfrm flipH="1">
              <a:off x="1440" y="2688"/>
              <a:ext cx="192" cy="192"/>
            </a:xfrm>
            <a:prstGeom prst="line">
              <a:avLst/>
            </a:prstGeom>
            <a:ln w="76200">
              <a:solidFill>
                <a:srgbClr val="5590A3"/>
              </a:solidFill>
              <a:headEnd type="none" w="sm" len="sm"/>
              <a:tailEnd type="none" w="sm" len="sm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sp>
        <p:sp>
          <p:nvSpPr>
            <p:cNvPr id="12317" name="直接连接符 13318"/>
            <p:cNvSpPr/>
            <p:nvPr/>
          </p:nvSpPr>
          <p:spPr>
            <a:xfrm>
              <a:off x="1680" y="2688"/>
              <a:ext cx="192" cy="192"/>
            </a:xfrm>
            <a:prstGeom prst="line">
              <a:avLst/>
            </a:prstGeom>
            <a:ln w="76200">
              <a:solidFill>
                <a:srgbClr val="5590A3"/>
              </a:solidFill>
              <a:headEnd type="none" w="sm" len="sm"/>
              <a:tailEnd type="none" w="sm" len="sm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3320" name="文本框 13319"/>
          <p:cNvSpPr txBox="1"/>
          <p:nvPr/>
        </p:nvSpPr>
        <p:spPr>
          <a:xfrm>
            <a:off x="8006715" y="5570855"/>
            <a:ext cx="1362075" cy="132207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noProof="1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Alibaba Sans Heavy" charset="0"/>
              </a:rPr>
              <a:t> 3</a:t>
            </a:r>
            <a:endParaRPr lang="en-US" altLang="zh-CN" sz="8000" b="1" noProof="1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Alibaba Sans Heavy" charset="0"/>
            </a:endParaRPr>
          </a:p>
        </p:txBody>
      </p:sp>
      <p:sp>
        <p:nvSpPr>
          <p:cNvPr id="13321" name="文本框 13320"/>
          <p:cNvSpPr txBox="1"/>
          <p:nvPr/>
        </p:nvSpPr>
        <p:spPr>
          <a:xfrm>
            <a:off x="9669780" y="5570855"/>
            <a:ext cx="1296670" cy="132207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noProof="1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Alibaba Sans Heavy" charset="0"/>
              </a:rPr>
              <a:t>60</a:t>
            </a:r>
            <a:endParaRPr lang="en-US" altLang="zh-CN" sz="8000" b="1" noProof="1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Alibaba Sans Heavy" charset="0"/>
            </a:endParaRPr>
          </a:p>
        </p:txBody>
      </p:sp>
      <p:grpSp>
        <p:nvGrpSpPr>
          <p:cNvPr id="13322" name="组合 13321"/>
          <p:cNvGrpSpPr/>
          <p:nvPr/>
        </p:nvGrpSpPr>
        <p:grpSpPr>
          <a:xfrm flipH="1">
            <a:off x="9872980" y="5114925"/>
            <a:ext cx="1879600" cy="2425065"/>
            <a:chOff x="1200" y="2688"/>
            <a:chExt cx="240" cy="672"/>
          </a:xfrm>
        </p:grpSpPr>
        <p:sp>
          <p:nvSpPr>
            <p:cNvPr id="12321" name="直接连接符 13322"/>
            <p:cNvSpPr/>
            <p:nvPr/>
          </p:nvSpPr>
          <p:spPr>
            <a:xfrm>
              <a:off x="1200" y="2688"/>
              <a:ext cx="0" cy="672"/>
            </a:xfrm>
            <a:prstGeom prst="line">
              <a:avLst/>
            </a:prstGeom>
            <a:ln w="76200" cap="sq" cmpd="sng">
              <a:solidFill>
                <a:srgbClr val="5590A3"/>
              </a:solidFill>
              <a:prstDash val="solid"/>
              <a:round/>
              <a:headEnd type="none" w="sm" len="sm"/>
              <a:tailEnd type="none" w="sm" len="sm"/>
            </a:ln>
          </p:spPr>
        </p:sp>
        <p:grpSp>
          <p:nvGrpSpPr>
            <p:cNvPr id="12322" name="组合 13323"/>
            <p:cNvGrpSpPr/>
            <p:nvPr/>
          </p:nvGrpSpPr>
          <p:grpSpPr>
            <a:xfrm>
              <a:off x="1200" y="3216"/>
              <a:ext cx="240" cy="144"/>
              <a:chOff x="1200" y="3216"/>
              <a:chExt cx="240" cy="144"/>
            </a:xfrm>
          </p:grpSpPr>
          <p:sp>
            <p:nvSpPr>
              <p:cNvPr id="12323" name="直接连接符 13324"/>
              <p:cNvSpPr/>
              <p:nvPr/>
            </p:nvSpPr>
            <p:spPr>
              <a:xfrm>
                <a:off x="1200" y="3360"/>
                <a:ext cx="240" cy="0"/>
              </a:xfrm>
              <a:prstGeom prst="line">
                <a:avLst/>
              </a:prstGeom>
              <a:ln w="76200" cap="sq" cmpd="sng">
                <a:solidFill>
                  <a:srgbClr val="5590A3"/>
                </a:solidFill>
                <a:prstDash val="solid"/>
                <a:round/>
                <a:headEnd type="none" w="sm" len="sm"/>
                <a:tailEnd type="none" w="sm" len="sm"/>
              </a:ln>
            </p:spPr>
          </p:sp>
          <p:sp>
            <p:nvSpPr>
              <p:cNvPr id="12324" name="直接连接符 13325"/>
              <p:cNvSpPr/>
              <p:nvPr/>
            </p:nvSpPr>
            <p:spPr>
              <a:xfrm flipV="1">
                <a:off x="1440" y="3216"/>
                <a:ext cx="0" cy="144"/>
              </a:xfrm>
              <a:prstGeom prst="line">
                <a:avLst/>
              </a:prstGeom>
              <a:ln w="76200" cap="sq" cmpd="sng">
                <a:solidFill>
                  <a:srgbClr val="5590A3"/>
                </a:solidFill>
                <a:prstDash val="solid"/>
                <a:round/>
                <a:headEnd type="none" w="sm" len="sm"/>
                <a:tailEnd type="none" w="sm" len="sm"/>
              </a:ln>
            </p:spPr>
          </p:sp>
        </p:grpSp>
      </p:grpSp>
      <p:sp>
        <p:nvSpPr>
          <p:cNvPr id="13327" name="文本框 13326"/>
          <p:cNvSpPr txBox="1"/>
          <p:nvPr/>
        </p:nvSpPr>
        <p:spPr>
          <a:xfrm>
            <a:off x="10540683" y="7571740"/>
            <a:ext cx="1211263" cy="132207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noProof="1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Alibaba Sans Heavy" charset="0"/>
              </a:rPr>
              <a:t>40</a:t>
            </a:r>
            <a:endParaRPr lang="en-US" altLang="zh-CN" sz="8000" b="1" noProof="1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Alibaba Sans Heavy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229727" y="1435351"/>
            <a:ext cx="14285913" cy="1798637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6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defRPr>
            </a:lvl1pPr>
          </a:lstStyle>
          <a:p>
            <a:pPr algn="ctr"/>
            <a:r>
              <a:rPr lang="zh-CN" altLang="en-US" sz="96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口 算</a:t>
            </a:r>
            <a:endParaRPr lang="zh-CN" altLang="en-US" sz="96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964930" y="6962775"/>
            <a:ext cx="2304415" cy="2850515"/>
            <a:chOff x="1200" y="2688"/>
            <a:chExt cx="240" cy="672"/>
          </a:xfrm>
        </p:grpSpPr>
        <p:sp>
          <p:nvSpPr>
            <p:cNvPr id="4" name="直接连接符 13322"/>
            <p:cNvSpPr/>
            <p:nvPr/>
          </p:nvSpPr>
          <p:spPr>
            <a:xfrm>
              <a:off x="1200" y="2688"/>
              <a:ext cx="0" cy="672"/>
            </a:xfrm>
            <a:prstGeom prst="line">
              <a:avLst/>
            </a:prstGeom>
            <a:ln w="76200" cap="sq" cmpd="sng">
              <a:solidFill>
                <a:srgbClr val="5590A3"/>
              </a:solidFill>
              <a:prstDash val="solid"/>
              <a:round/>
              <a:headEnd type="none" w="sm" len="sm"/>
              <a:tailEnd type="none" w="sm" len="sm"/>
            </a:ln>
          </p:spPr>
        </p:sp>
        <p:grpSp>
          <p:nvGrpSpPr>
            <p:cNvPr id="5" name="组合 13323"/>
            <p:cNvGrpSpPr/>
            <p:nvPr/>
          </p:nvGrpSpPr>
          <p:grpSpPr>
            <a:xfrm>
              <a:off x="1200" y="3216"/>
              <a:ext cx="240" cy="144"/>
              <a:chOff x="1200" y="3216"/>
              <a:chExt cx="240" cy="144"/>
            </a:xfrm>
          </p:grpSpPr>
          <p:sp>
            <p:nvSpPr>
              <p:cNvPr id="7" name="直接连接符 13324"/>
              <p:cNvSpPr/>
              <p:nvPr/>
            </p:nvSpPr>
            <p:spPr>
              <a:xfrm>
                <a:off x="1200" y="3360"/>
                <a:ext cx="240" cy="0"/>
              </a:xfrm>
              <a:prstGeom prst="line">
                <a:avLst/>
              </a:prstGeom>
              <a:ln w="76200" cap="sq" cmpd="sng">
                <a:solidFill>
                  <a:srgbClr val="5590A3"/>
                </a:solidFill>
                <a:prstDash val="solid"/>
                <a:round/>
                <a:headEnd type="none" w="sm" len="sm"/>
                <a:tailEnd type="none" w="sm" len="sm"/>
              </a:ln>
            </p:spPr>
          </p:sp>
          <p:sp>
            <p:nvSpPr>
              <p:cNvPr id="8" name="直接连接符 13325"/>
              <p:cNvSpPr/>
              <p:nvPr/>
            </p:nvSpPr>
            <p:spPr>
              <a:xfrm flipV="1">
                <a:off x="1440" y="3216"/>
                <a:ext cx="0" cy="144"/>
              </a:xfrm>
              <a:prstGeom prst="line">
                <a:avLst/>
              </a:prstGeom>
              <a:ln w="76200" cap="sq" cmpd="sng">
                <a:solidFill>
                  <a:srgbClr val="5590A3"/>
                </a:solidFill>
                <a:prstDash val="solid"/>
                <a:round/>
                <a:headEnd type="none" w="sm" len="sm"/>
                <a:tailEnd type="none" w="sm" len="sm"/>
              </a:ln>
            </p:spPr>
          </p:sp>
        </p:grpSp>
      </p:grpSp>
      <p:sp>
        <p:nvSpPr>
          <p:cNvPr id="6" name="文本框 5"/>
          <p:cNvSpPr txBox="1"/>
          <p:nvPr/>
        </p:nvSpPr>
        <p:spPr>
          <a:xfrm>
            <a:off x="11146473" y="3792855"/>
            <a:ext cx="1211263" cy="132207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0" b="1" noProof="1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Alibaba Sans Heavy" charset="0"/>
              </a:rPr>
              <a:t>20</a:t>
            </a:r>
            <a:endParaRPr lang="en-US" altLang="zh-CN" sz="8000" b="1" noProof="1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Alibaba Sans Heavy" charset="0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1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9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0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5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102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3" grpId="1"/>
      <p:bldP spid="10263" grpId="2"/>
      <p:bldP spid="10263" grpId="4"/>
      <p:bldP spid="13320" grpId="0"/>
      <p:bldP spid="13320" grpId="2"/>
      <p:bldP spid="13321" grpId="0"/>
      <p:bldP spid="13321" grpId="1"/>
      <p:bldP spid="13327" grpId="0"/>
      <p:bldP spid="13327" grpId="2"/>
      <p:bldP spid="6" grpId="3"/>
      <p:bldP spid="6" grpId="4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5229727" y="1435351"/>
            <a:ext cx="14285913" cy="1798637"/>
          </a:xfrm>
        </p:spPr>
        <p:txBody>
          <a:bodyPr/>
          <a:lstStyle/>
          <a:p>
            <a:pPr algn="ctr"/>
            <a:r>
              <a:rPr lang="zh-CN" altLang="en-US" sz="96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笔 算</a:t>
            </a:r>
            <a:endParaRPr lang="zh-CN" altLang="en-US" sz="96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  <p:custDataLst>
              <p:tags r:id="rId2"/>
            </p:custDataLst>
          </p:nvPr>
        </p:nvSpPr>
        <p:spPr>
          <a:xfrm>
            <a:off x="8355965" y="3455670"/>
            <a:ext cx="7171055" cy="11049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31 + 56 = 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0143490" y="4958715"/>
            <a:ext cx="23856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 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1223625" y="4958715"/>
            <a:ext cx="114173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0692130" y="7623810"/>
            <a:ext cx="128841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8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9046845" y="6305550"/>
            <a:ext cx="24834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+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9557385" y="7757795"/>
            <a:ext cx="4474845" cy="29845"/>
          </a:xfrm>
          <a:prstGeom prst="line">
            <a:avLst/>
          </a:prstGeom>
          <a:ln w="76200">
            <a:solidFill>
              <a:srgbClr val="5590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1322050" y="6305550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72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</a:t>
            </a:r>
            <a:endParaRPr lang="en-US" altLang="zh-CN" sz="72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0887075" y="6305550"/>
            <a:ext cx="89916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72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</a:t>
            </a:r>
            <a:endParaRPr lang="en-US" altLang="zh-CN" sz="72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1419840" y="7623810"/>
            <a:ext cx="11410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6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4892020" y="3455670"/>
            <a:ext cx="141795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87</a:t>
            </a:r>
            <a:r>
              <a:rPr lang="en-US" altLang="zh-CN" sz="7200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altLang="zh-CN" sz="7200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11387455" y="4958715"/>
            <a:ext cx="114173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6" grpId="0"/>
      <p:bldP spid="7" grpId="0"/>
      <p:bldP spid="7" grpId="1"/>
      <p:bldP spid="9" grpId="0"/>
      <p:bldP spid="10" grpId="0"/>
      <p:bldP spid="14" grpId="0"/>
      <p:bldP spid="16" grpId="0"/>
      <p:bldP spid="26" grpId="0"/>
      <p:bldP spid="26" grpId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5229727" y="1435351"/>
            <a:ext cx="14285913" cy="1798637"/>
          </a:xfrm>
        </p:spPr>
        <p:txBody>
          <a:bodyPr/>
          <a:lstStyle/>
          <a:p>
            <a:pPr algn="ctr"/>
            <a:r>
              <a:rPr lang="zh-CN" altLang="en-US" sz="9600" dirty="0">
                <a:solidFill>
                  <a:srgbClr val="FF6927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笔 算</a:t>
            </a:r>
            <a:endParaRPr lang="zh-CN" altLang="en-US" sz="96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  <p:custDataLst>
              <p:tags r:id="rId2"/>
            </p:custDataLst>
          </p:nvPr>
        </p:nvSpPr>
        <p:spPr>
          <a:xfrm>
            <a:off x="8355965" y="3455670"/>
            <a:ext cx="7171055" cy="11049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47 + 29 = 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0143490" y="4958715"/>
            <a:ext cx="23856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 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1223625" y="4958715"/>
            <a:ext cx="114173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0692130" y="7623810"/>
            <a:ext cx="128841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9046845" y="6305550"/>
            <a:ext cx="24834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+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9557385" y="7757795"/>
            <a:ext cx="4474845" cy="29845"/>
          </a:xfrm>
          <a:prstGeom prst="line">
            <a:avLst/>
          </a:prstGeom>
          <a:ln w="76200">
            <a:solidFill>
              <a:srgbClr val="5590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1322050" y="6305550"/>
            <a:ext cx="123888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72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9</a:t>
            </a:r>
            <a:endParaRPr lang="en-US" altLang="zh-CN" sz="72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0887075" y="6305550"/>
            <a:ext cx="89916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72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endParaRPr lang="en-US" altLang="zh-CN" sz="72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1419840" y="7623810"/>
            <a:ext cx="114109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6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4892020" y="3455670"/>
            <a:ext cx="1417955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76</a:t>
            </a:r>
            <a:r>
              <a:rPr lang="en-US" altLang="zh-CN" sz="7200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altLang="zh-CN" sz="7200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11387455" y="4958715"/>
            <a:ext cx="1141730" cy="110490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8000" b="1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</a:t>
            </a:r>
            <a:endParaRPr lang="en-US" altLang="zh-CN" sz="8000" b="1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5" name="副标题 2"/>
          <p:cNvSpPr>
            <a:spLocks noGrp="1"/>
          </p:cNvSpPr>
          <p:nvPr>
            <p:custDataLst>
              <p:tags r:id="rId12"/>
            </p:custDataLst>
          </p:nvPr>
        </p:nvSpPr>
        <p:spPr>
          <a:xfrm>
            <a:off x="10523855" y="6596380"/>
            <a:ext cx="1624330" cy="629285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7100" dirty="0">
                <a:solidFill>
                  <a:srgbClr val="5590A3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altLang="zh-CN" sz="7100" dirty="0">
              <a:solidFill>
                <a:srgbClr val="5590A3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6" grpId="0"/>
      <p:bldP spid="7" grpId="0"/>
      <p:bldP spid="7" grpId="1"/>
      <p:bldP spid="9" grpId="0"/>
      <p:bldP spid="10" grpId="0"/>
      <p:bldP spid="14" grpId="0"/>
      <p:bldP spid="16" grpId="0"/>
      <p:bldP spid="26" grpId="0"/>
      <p:bldP spid="5" grpId="0"/>
      <p:bldP spid="2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4140835" y="1244600"/>
            <a:ext cx="17254855" cy="1798320"/>
          </a:xfrm>
        </p:spPr>
        <p:txBody>
          <a:bodyPr/>
          <a:lstStyle/>
          <a:p>
            <a:pPr algn="ctr"/>
            <a:r>
              <a:rPr lang="zh-CN" altLang="en-US" sz="96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列加法竖式时需要注意些什么？</a:t>
            </a:r>
            <a:endParaRPr lang="zh-CN" altLang="en-US" sz="96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744085" y="3042920"/>
            <a:ext cx="16466820" cy="253873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sz="6600" b="1" dirty="0">
                <a:solidFill>
                  <a:srgbClr val="5590A3"/>
                </a:solidFill>
                <a:ea typeface="黑体" panose="02010609060101010101" pitchFamily="49" charset="-122"/>
              </a:rPr>
              <a:t>1.两个数之间需要空开一个数的距离。</a:t>
            </a:r>
            <a:endParaRPr sz="6600" b="1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  <p:pic>
        <p:nvPicPr>
          <p:cNvPr id="12324" name="Picture 37" descr="C:\Users\Administrator\Desktop\PPT素材01.pngPPT素材0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flipH="1">
            <a:off x="7325360" y="5131435"/>
            <a:ext cx="14876145" cy="71507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744085" y="4559935"/>
            <a:ext cx="15619095" cy="253873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buNone/>
            </a:pPr>
            <a:r>
              <a:rPr sz="6600" b="1" dirty="0">
                <a:solidFill>
                  <a:srgbClr val="5590A3"/>
                </a:solidFill>
                <a:ea typeface="黑体" panose="02010609060101010101" pitchFamily="49" charset="-122"/>
              </a:rPr>
              <a:t>2.相同数位要对齐，从个位数上算起，</a:t>
            </a:r>
            <a:endParaRPr sz="6600" b="1" dirty="0">
              <a:solidFill>
                <a:srgbClr val="5590A3"/>
              </a:solidFill>
              <a:ea typeface="黑体" panose="02010609060101010101" pitchFamily="49" charset="-122"/>
            </a:endParaRPr>
          </a:p>
          <a:p>
            <a:pPr marL="0" indent="0" algn="l">
              <a:lnSpc>
                <a:spcPct val="150000"/>
              </a:lnSpc>
              <a:buNone/>
            </a:pPr>
            <a:r>
              <a:rPr sz="6600" b="1" dirty="0">
                <a:solidFill>
                  <a:srgbClr val="5590A3"/>
                </a:solidFill>
                <a:ea typeface="黑体" panose="02010609060101010101" pitchFamily="49" charset="-122"/>
              </a:rPr>
              <a:t>  个位数相加满十需要向十位进一。</a:t>
            </a:r>
            <a:endParaRPr sz="6600" b="1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4552950" y="7746365"/>
            <a:ext cx="15810230" cy="253873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buNone/>
            </a:pPr>
            <a:r>
              <a:rPr sz="6600" b="1" dirty="0">
                <a:solidFill>
                  <a:srgbClr val="5590A3"/>
                </a:solidFill>
                <a:ea typeface="黑体" panose="02010609060101010101" pitchFamily="49" charset="-122"/>
              </a:rPr>
              <a:t>3.列竖式计算完之后，一定要把横式</a:t>
            </a:r>
            <a:endParaRPr sz="6600" b="1" dirty="0">
              <a:solidFill>
                <a:srgbClr val="5590A3"/>
              </a:solidFill>
              <a:ea typeface="黑体" panose="02010609060101010101" pitchFamily="49" charset="-122"/>
            </a:endParaRPr>
          </a:p>
          <a:p>
            <a:pPr marL="0" indent="0" algn="l">
              <a:lnSpc>
                <a:spcPct val="150000"/>
              </a:lnSpc>
              <a:buNone/>
            </a:pPr>
            <a:r>
              <a:rPr sz="6600" b="1" dirty="0">
                <a:solidFill>
                  <a:srgbClr val="5590A3"/>
                </a:solidFill>
                <a:ea typeface="黑体" panose="02010609060101010101" pitchFamily="49" charset="-122"/>
              </a:rPr>
              <a:t>  的结果写上。</a:t>
            </a:r>
            <a:endParaRPr sz="6600" b="1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5229727" y="1435351"/>
            <a:ext cx="14285913" cy="1798637"/>
          </a:xfrm>
        </p:spPr>
        <p:txBody>
          <a:bodyPr/>
          <a:lstStyle/>
          <a:p>
            <a:pPr algn="ctr"/>
            <a:r>
              <a:rPr lang="zh-CN" altLang="en-US" sz="96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学习目标</a:t>
            </a:r>
            <a:endParaRPr lang="en-US" altLang="zh-CN" sz="96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371850" y="5124450"/>
            <a:ext cx="18002250" cy="364363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sz="7200" dirty="0">
                <a:solidFill>
                  <a:srgbClr val="5590A3"/>
                </a:solidFill>
                <a:ea typeface="黑体" panose="02010609060101010101" pitchFamily="49" charset="-122"/>
              </a:rPr>
              <a:t>知道笔算两位数减两位数（不退位）的算理，并能正确的列竖式计算。</a:t>
            </a:r>
            <a:endParaRPr sz="7200" dirty="0">
              <a:solidFill>
                <a:srgbClr val="5590A3"/>
              </a:solidFill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 userDrawn="1"/>
        </p:nvSpPr>
        <p:spPr>
          <a:xfrm>
            <a:off x="4677410" y="4659630"/>
            <a:ext cx="17863820" cy="200406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叶子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5255260" y="4363085"/>
            <a:ext cx="17981930" cy="3582670"/>
          </a:xfrm>
          <a:prstGeom prst="rect">
            <a:avLst/>
          </a:prstGeom>
        </p:spPr>
      </p:pic>
      <p:pic>
        <p:nvPicPr>
          <p:cNvPr id="3" name="图片 2" descr="书本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9900" y="4016375"/>
            <a:ext cx="2574290" cy="2647315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ctrTitle" idx="4294967295"/>
            <p:custDataLst>
              <p:tags r:id="rId3"/>
            </p:custDataLst>
          </p:nvPr>
        </p:nvSpPr>
        <p:spPr>
          <a:xfrm>
            <a:off x="4805045" y="4762500"/>
            <a:ext cx="18198465" cy="1798955"/>
          </a:xfrm>
        </p:spPr>
        <p:txBody>
          <a:bodyPr/>
          <a:lstStyle/>
          <a:p>
            <a:pPr algn="ctr"/>
            <a:r>
              <a:rPr lang="zh-CN" altLang="en-US" sz="10000" dirty="0">
                <a:solidFill>
                  <a:srgbClr val="FF6927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同学们，知道奥运会吗？</a:t>
            </a:r>
            <a:endParaRPr lang="zh-CN" altLang="en-US" sz="10000" dirty="0">
              <a:solidFill>
                <a:srgbClr val="FF6927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0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2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3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4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5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54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59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6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6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7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84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95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98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20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09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1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17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4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ζ_h_f"/>
  <p:tag name="KSO_WM_UNIT_INDEX" val="1579081075891_1_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  <p:tag name="KSO_WM_UNIT_DIAGRAM_MODELTYPE" val="dynamicNum"/>
  <p:tag name="KSO_WM_UNIT_DYNAMIC_NUM_END" val="1"/>
</p:tagLst>
</file>

<file path=ppt/tags/tag2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3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4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6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8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1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TABLE_BEAUTIFY" val="smartTable{fd6ad68c-3b8a-4986-90f5-a689a4668c6b}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4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1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8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5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1165</Words>
  <Application>WPS 演示</Application>
  <PresentationFormat>自定义</PresentationFormat>
  <Paragraphs>432</Paragraphs>
  <Slides>29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Arial</vt:lpstr>
      <vt:lpstr>宋体</vt:lpstr>
      <vt:lpstr>Wingdings</vt:lpstr>
      <vt:lpstr>黑体</vt:lpstr>
      <vt:lpstr>微软雅黑</vt:lpstr>
      <vt:lpstr>Times New Roman</vt:lpstr>
      <vt:lpstr>Alibaba Sans Heavy</vt:lpstr>
      <vt:lpstr>Segoe Print</vt:lpstr>
      <vt:lpstr>Arial Unicode MS</vt:lpstr>
      <vt:lpstr>楷体_GB2312</vt:lpstr>
      <vt:lpstr>新宋体</vt:lpstr>
      <vt:lpstr>Office 主题​​</vt:lpstr>
      <vt:lpstr>两位数减两位数</vt:lpstr>
      <vt:lpstr>口 算</vt:lpstr>
      <vt:lpstr>PowerPoint 演示文稿</vt:lpstr>
      <vt:lpstr>PowerPoint 演示文稿</vt:lpstr>
      <vt:lpstr>笔 算</vt:lpstr>
      <vt:lpstr>笔 算</vt:lpstr>
      <vt:lpstr>列加法竖式时需要注意些什么？</vt:lpstr>
      <vt:lpstr>学习目标</vt:lpstr>
      <vt:lpstr>同学们，知道奥运会吗？</vt:lpstr>
      <vt:lpstr>PowerPoint 演示文稿</vt:lpstr>
      <vt:lpstr>根据这些信息提出用减法解决的数学问题</vt:lpstr>
      <vt:lpstr>根据这些信息提出用减法解决的数学问题</vt:lpstr>
      <vt:lpstr>根据这些信息提出用减法解决的数学问题</vt:lpstr>
      <vt:lpstr>根据这些信息提出用减法解决的数学问题</vt:lpstr>
      <vt:lpstr>根据这些信息提出用减法解决的数学问题</vt:lpstr>
      <vt:lpstr>PowerPoint 演示文稿</vt:lpstr>
      <vt:lpstr>计算36-23：</vt:lpstr>
      <vt:lpstr>PowerPoint 演示文稿</vt:lpstr>
      <vt:lpstr>根据这些信息提出用减法解决的数学问题</vt:lpstr>
      <vt:lpstr>列减法竖式时需要注意些什么？</vt:lpstr>
      <vt:lpstr>知 识 应 用</vt:lpstr>
      <vt:lpstr>PowerPoint 演示文稿</vt:lpstr>
      <vt:lpstr>PowerPoint 演示文稿</vt:lpstr>
      <vt:lpstr>计算：48-18</vt:lpstr>
      <vt:lpstr>列竖式计算时需要注意些什么？</vt:lpstr>
      <vt:lpstr>计算：25-21</vt:lpstr>
      <vt:lpstr>列竖式计算时需要注意些什么？</vt:lpstr>
      <vt:lpstr>课堂小结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两位数减两位数</dc:title>
  <dc:creator/>
  <cp:lastModifiedBy>qwe</cp:lastModifiedBy>
  <cp:revision>98</cp:revision>
  <dcterms:created xsi:type="dcterms:W3CDTF">2019-06-19T02:08:00Z</dcterms:created>
  <dcterms:modified xsi:type="dcterms:W3CDTF">2021-11-08T11:04:50Z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AF29C62848B44B6EA101A73DB5D7B302</vt:lpwstr>
  </property>
</Properties>
</file>